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3663" r:id="rId11"/>
    <p:sldMasterId id="2147483665" r:id="rId12"/>
    <p:sldMasterId id="2147483667" r:id="rId13"/>
    <p:sldMasterId id="2147483669" r:id="rId14"/>
    <p:sldMasterId id="2147483671" r:id="rId15"/>
    <p:sldMasterId id="2147483673" r:id="rId16"/>
    <p:sldMasterId id="2147483675" r:id="rId17"/>
    <p:sldMasterId id="2147483677" r:id="rId18"/>
    <p:sldMasterId id="2147483679" r:id="rId19"/>
    <p:sldMasterId id="2147483681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</p:sldIdLst>
  <p:sldSz cy="6858000" cx="12192000"/>
  <p:notesSz cx="7099300" cy="10234600"/>
  <p:embeddedFontLst>
    <p:embeddedFont>
      <p:font typeface="Corbel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3" roundtripDataSignature="AMtx7mhAxCpN2b4xQI6L9pqaKyxTPI3u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9.xml"/><Relationship Id="rId42" Type="http://schemas.openxmlformats.org/officeDocument/2006/relationships/slide" Target="slides/slide21.xml"/><Relationship Id="rId41" Type="http://schemas.openxmlformats.org/officeDocument/2006/relationships/slide" Target="slides/slide20.xml"/><Relationship Id="rId44" Type="http://schemas.openxmlformats.org/officeDocument/2006/relationships/slide" Target="slides/slide23.xml"/><Relationship Id="rId43" Type="http://schemas.openxmlformats.org/officeDocument/2006/relationships/slide" Target="slides/slide22.xml"/><Relationship Id="rId46" Type="http://schemas.openxmlformats.org/officeDocument/2006/relationships/slide" Target="slides/slide25.xml"/><Relationship Id="rId45" Type="http://schemas.openxmlformats.org/officeDocument/2006/relationships/slide" Target="slides/slide2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slide" Target="slides/slide27.xml"/><Relationship Id="rId47" Type="http://schemas.openxmlformats.org/officeDocument/2006/relationships/slide" Target="slides/slide26.xml"/><Relationship Id="rId49" Type="http://schemas.openxmlformats.org/officeDocument/2006/relationships/font" Target="fonts/Corbel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33" Type="http://schemas.openxmlformats.org/officeDocument/2006/relationships/slide" Target="slides/slide12.xml"/><Relationship Id="rId32" Type="http://schemas.openxmlformats.org/officeDocument/2006/relationships/slide" Target="slides/slide11.xml"/><Relationship Id="rId35" Type="http://schemas.openxmlformats.org/officeDocument/2006/relationships/slide" Target="slides/slide14.xml"/><Relationship Id="rId34" Type="http://schemas.openxmlformats.org/officeDocument/2006/relationships/slide" Target="slides/slide13.xml"/><Relationship Id="rId37" Type="http://schemas.openxmlformats.org/officeDocument/2006/relationships/slide" Target="slides/slide16.xml"/><Relationship Id="rId36" Type="http://schemas.openxmlformats.org/officeDocument/2006/relationships/slide" Target="slides/slide15.xml"/><Relationship Id="rId39" Type="http://schemas.openxmlformats.org/officeDocument/2006/relationships/slide" Target="slides/slide18.xml"/><Relationship Id="rId38" Type="http://schemas.openxmlformats.org/officeDocument/2006/relationships/slide" Target="slides/slide17.xml"/><Relationship Id="rId20" Type="http://schemas.openxmlformats.org/officeDocument/2006/relationships/slideMaster" Target="slideMasters/slideMaster18.xml"/><Relationship Id="rId22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29" Type="http://schemas.openxmlformats.org/officeDocument/2006/relationships/slide" Target="slides/slide8.xml"/><Relationship Id="rId51" Type="http://schemas.openxmlformats.org/officeDocument/2006/relationships/font" Target="fonts/Corbel-italic.fntdata"/><Relationship Id="rId50" Type="http://schemas.openxmlformats.org/officeDocument/2006/relationships/font" Target="fonts/Corbel-bold.fntdata"/><Relationship Id="rId53" Type="http://customschemas.google.com/relationships/presentationmetadata" Target="metadata"/><Relationship Id="rId52" Type="http://schemas.openxmlformats.org/officeDocument/2006/relationships/font" Target="fonts/Corbel-boldItalic.fntdata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Master" Target="slideMasters/slideMaster11.xml"/><Relationship Id="rId12" Type="http://schemas.openxmlformats.org/officeDocument/2006/relationships/slideMaster" Target="slideMasters/slideMaster10.xml"/><Relationship Id="rId15" Type="http://schemas.openxmlformats.org/officeDocument/2006/relationships/slideMaster" Target="slideMasters/slideMaster13.xml"/><Relationship Id="rId14" Type="http://schemas.openxmlformats.org/officeDocument/2006/relationships/slideMaster" Target="slideMasters/slideMaster12.xml"/><Relationship Id="rId17" Type="http://schemas.openxmlformats.org/officeDocument/2006/relationships/slideMaster" Target="slideMasters/slideMaster15.xml"/><Relationship Id="rId16" Type="http://schemas.openxmlformats.org/officeDocument/2006/relationships/slideMaster" Target="slideMasters/slideMaster14.xml"/><Relationship Id="rId19" Type="http://schemas.openxmlformats.org/officeDocument/2006/relationships/slideMaster" Target="slideMasters/slideMaster17.xml"/><Relationship Id="rId18" Type="http://schemas.openxmlformats.org/officeDocument/2006/relationships/slideMaster" Target="slideMasters/slideMaster1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7" y="972185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0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3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14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5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6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7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8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9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9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0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0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1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3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4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5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5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6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7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7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:notes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9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8"/>
          <p:cNvSpPr txBox="1"/>
          <p:nvPr>
            <p:ph type="title"/>
          </p:nvPr>
        </p:nvSpPr>
        <p:spPr>
          <a:xfrm>
            <a:off x="1484308" y="4732861"/>
            <a:ext cx="10018715" cy="56673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8"/>
          <p:cNvSpPr/>
          <p:nvPr>
            <p:ph idx="2" type="pic"/>
          </p:nvPr>
        </p:nvSpPr>
        <p:spPr>
          <a:xfrm>
            <a:off x="2386007" y="932111"/>
            <a:ext cx="8225942" cy="3164976"/>
          </a:xfrm>
          <a:prstGeom prst="rect">
            <a:avLst/>
          </a:prstGeom>
          <a:noFill/>
          <a:ln cap="flat" cmpd="sng" w="38100">
            <a:solidFill>
              <a:srgbClr val="DFE3E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48"/>
          <p:cNvSpPr txBox="1"/>
          <p:nvPr>
            <p:ph idx="1" type="body"/>
          </p:nvPr>
        </p:nvSpPr>
        <p:spPr>
          <a:xfrm>
            <a:off x="1484308" y="5299606"/>
            <a:ext cx="10018715" cy="493711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2030"/>
              <a:buNone/>
              <a:defRPr sz="14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48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8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8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0"/>
          <p:cNvSpPr txBox="1"/>
          <p:nvPr>
            <p:ph type="title"/>
          </p:nvPr>
        </p:nvSpPr>
        <p:spPr>
          <a:xfrm>
            <a:off x="1484308" y="685800"/>
            <a:ext cx="10018715" cy="304799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0"/>
          <p:cNvSpPr txBox="1"/>
          <p:nvPr>
            <p:ph idx="1" type="body"/>
          </p:nvPr>
        </p:nvSpPr>
        <p:spPr>
          <a:xfrm>
            <a:off x="1484308" y="4343400"/>
            <a:ext cx="10018715" cy="144779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500"/>
              </a:spcBef>
              <a:spcAft>
                <a:spcPts val="0"/>
              </a:spcAft>
              <a:buSzPts val="2900"/>
              <a:buNone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50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0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/>
          <p:nvPr>
            <p:ph type="title"/>
          </p:nvPr>
        </p:nvSpPr>
        <p:spPr>
          <a:xfrm>
            <a:off x="2208211" y="685800"/>
            <a:ext cx="8990015" cy="2743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52"/>
          <p:cNvSpPr txBox="1"/>
          <p:nvPr>
            <p:ph idx="1" type="body"/>
          </p:nvPr>
        </p:nvSpPr>
        <p:spPr>
          <a:xfrm>
            <a:off x="2436811" y="3429000"/>
            <a:ext cx="8532815" cy="381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610"/>
              <a:buNone/>
              <a:defRPr sz="18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52"/>
          <p:cNvSpPr txBox="1"/>
          <p:nvPr>
            <p:ph idx="2" type="body"/>
          </p:nvPr>
        </p:nvSpPr>
        <p:spPr>
          <a:xfrm>
            <a:off x="1484308" y="4343400"/>
            <a:ext cx="10018715" cy="144779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500"/>
              </a:spcBef>
              <a:spcAft>
                <a:spcPts val="0"/>
              </a:spcAft>
              <a:buSzPts val="2900"/>
              <a:buNone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52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2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2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4"/>
          <p:cNvSpPr txBox="1"/>
          <p:nvPr>
            <p:ph type="title"/>
          </p:nvPr>
        </p:nvSpPr>
        <p:spPr>
          <a:xfrm>
            <a:off x="1484308" y="3308582"/>
            <a:ext cx="1001870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54"/>
          <p:cNvSpPr txBox="1"/>
          <p:nvPr>
            <p:ph idx="1" type="body"/>
          </p:nvPr>
        </p:nvSpPr>
        <p:spPr>
          <a:xfrm>
            <a:off x="1484308" y="4777383"/>
            <a:ext cx="10018705" cy="86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500"/>
              </a:spcBef>
              <a:spcAft>
                <a:spcPts val="0"/>
              </a:spcAft>
              <a:buSzPts val="2900"/>
              <a:buNone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54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4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4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>
            <p:ph type="title"/>
          </p:nvPr>
        </p:nvSpPr>
        <p:spPr>
          <a:xfrm>
            <a:off x="2208211" y="685800"/>
            <a:ext cx="8990015" cy="2743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56"/>
          <p:cNvSpPr txBox="1"/>
          <p:nvPr>
            <p:ph idx="1" type="body"/>
          </p:nvPr>
        </p:nvSpPr>
        <p:spPr>
          <a:xfrm>
            <a:off x="1484308" y="3886200"/>
            <a:ext cx="10018705" cy="888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0"/>
              </a:spcBef>
              <a:spcAft>
                <a:spcPts val="0"/>
              </a:spcAft>
              <a:buSzPts val="3480"/>
              <a:buNone/>
              <a:defRPr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56"/>
          <p:cNvSpPr txBox="1"/>
          <p:nvPr>
            <p:ph idx="2" type="body"/>
          </p:nvPr>
        </p:nvSpPr>
        <p:spPr>
          <a:xfrm>
            <a:off x="1484308" y="4775197"/>
            <a:ext cx="10018705" cy="101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10"/>
              <a:buNone/>
              <a:defRPr sz="18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56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6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6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"/>
          <p:cNvSpPr txBox="1"/>
          <p:nvPr>
            <p:ph type="title"/>
          </p:nvPr>
        </p:nvSpPr>
        <p:spPr>
          <a:xfrm>
            <a:off x="1484308" y="685800"/>
            <a:ext cx="10018715" cy="27273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58"/>
          <p:cNvSpPr txBox="1"/>
          <p:nvPr>
            <p:ph idx="1" type="body"/>
          </p:nvPr>
        </p:nvSpPr>
        <p:spPr>
          <a:xfrm>
            <a:off x="1484308" y="3505196"/>
            <a:ext cx="10018715" cy="8382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4060"/>
              <a:buNone/>
              <a:defRPr sz="28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58"/>
          <p:cNvSpPr txBox="1"/>
          <p:nvPr>
            <p:ph idx="2" type="body"/>
          </p:nvPr>
        </p:nvSpPr>
        <p:spPr>
          <a:xfrm>
            <a:off x="1484308" y="4343400"/>
            <a:ext cx="10018715" cy="1447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610"/>
              <a:buNone/>
              <a:defRPr sz="18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58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8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58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60"/>
          <p:cNvSpPr txBox="1"/>
          <p:nvPr>
            <p:ph idx="1" type="body"/>
          </p:nvPr>
        </p:nvSpPr>
        <p:spPr>
          <a:xfrm rot="5400000">
            <a:off x="4931568" y="-780256"/>
            <a:ext cx="3124200" cy="1001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9580" lvl="0" marL="457200" algn="l">
              <a:spcBef>
                <a:spcPts val="600"/>
              </a:spcBef>
              <a:spcAft>
                <a:spcPts val="0"/>
              </a:spcAft>
              <a:buSzPts val="3480"/>
              <a:buChar char="•"/>
              <a:defRPr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SzPts val="290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75919" lvl="3" marL="18288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60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0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60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/>
          <p:nvPr>
            <p:ph type="title"/>
          </p:nvPr>
        </p:nvSpPr>
        <p:spPr>
          <a:xfrm rot="5400000">
            <a:off x="8065141" y="2353314"/>
            <a:ext cx="5105396" cy="177036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62"/>
          <p:cNvSpPr txBox="1"/>
          <p:nvPr>
            <p:ph idx="1" type="body"/>
          </p:nvPr>
        </p:nvSpPr>
        <p:spPr>
          <a:xfrm rot="5400000">
            <a:off x="2941483" y="-771374"/>
            <a:ext cx="5105396" cy="8019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9580" lvl="0" marL="457200" algn="l">
              <a:spcBef>
                <a:spcPts val="600"/>
              </a:spcBef>
              <a:spcAft>
                <a:spcPts val="0"/>
              </a:spcAft>
              <a:buSzPts val="3480"/>
              <a:buChar char="•"/>
              <a:defRPr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SzPts val="290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75919" lvl="3" marL="18288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0" name="Google Shape;360;p62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62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62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" type="body"/>
          </p:nvPr>
        </p:nvSpPr>
        <p:spPr>
          <a:xfrm>
            <a:off x="1484308" y="2667003"/>
            <a:ext cx="4895057" cy="3124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40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2" type="body"/>
          </p:nvPr>
        </p:nvSpPr>
        <p:spPr>
          <a:xfrm>
            <a:off x="6607966" y="2667003"/>
            <a:ext cx="4895057" cy="31242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40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/>
          <p:nvPr>
            <p:ph type="ctrTitle"/>
          </p:nvPr>
        </p:nvSpPr>
        <p:spPr>
          <a:xfrm>
            <a:off x="2928402" y="1380067"/>
            <a:ext cx="8574621" cy="26161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" type="subTitle"/>
          </p:nvPr>
        </p:nvSpPr>
        <p:spPr>
          <a:xfrm>
            <a:off x="4515380" y="3996266"/>
            <a:ext cx="6987643" cy="1388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500"/>
              </a:spcBef>
              <a:spcAft>
                <a:spcPts val="0"/>
              </a:spcAft>
              <a:buSzPts val="3045"/>
              <a:buNone/>
              <a:defRPr sz="2100"/>
            </a:lvl1pPr>
            <a:lvl2pPr lvl="1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lvl="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lvl="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5332412" y="5883275"/>
            <a:ext cx="4324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algn="l">
              <a:spcBef>
                <a:spcPts val="600"/>
              </a:spcBef>
              <a:spcAft>
                <a:spcPts val="0"/>
              </a:spcAft>
              <a:buSzPts val="3480"/>
              <a:buChar char="•"/>
              <a:defRPr/>
            </a:lvl1pPr>
            <a:lvl2pPr indent="-412750" lvl="1" marL="914400" algn="l">
              <a:spcBef>
                <a:spcPts val="600"/>
              </a:spcBef>
              <a:spcAft>
                <a:spcPts val="0"/>
              </a:spcAft>
              <a:buSzPts val="290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75919" lvl="3" marL="18288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2" type="sldNum"/>
          </p:nvPr>
        </p:nvSpPr>
        <p:spPr>
          <a:xfrm>
            <a:off x="10952162" y="5867400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/>
          <p:nvPr>
            <p:ph type="title"/>
          </p:nvPr>
        </p:nvSpPr>
        <p:spPr>
          <a:xfrm>
            <a:off x="2572280" y="2667003"/>
            <a:ext cx="8930743" cy="21103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body"/>
          </p:nvPr>
        </p:nvSpPr>
        <p:spPr>
          <a:xfrm>
            <a:off x="2572280" y="4777383"/>
            <a:ext cx="8930743" cy="860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500"/>
              </a:spcBef>
              <a:spcAft>
                <a:spcPts val="0"/>
              </a:spcAft>
              <a:buSzPts val="2900"/>
              <a:buNone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0"/>
          <p:cNvSpPr txBox="1"/>
          <p:nvPr>
            <p:ph idx="1" type="body"/>
          </p:nvPr>
        </p:nvSpPr>
        <p:spPr>
          <a:xfrm>
            <a:off x="1772180" y="2658535"/>
            <a:ext cx="4607186" cy="576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4060"/>
              <a:buNone/>
              <a:defRPr sz="2800">
                <a:solidFill>
                  <a:srgbClr val="C00000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40"/>
          <p:cNvSpPr txBox="1"/>
          <p:nvPr>
            <p:ph idx="2" type="body"/>
          </p:nvPr>
        </p:nvSpPr>
        <p:spPr>
          <a:xfrm>
            <a:off x="1484308" y="3335338"/>
            <a:ext cx="4895057" cy="2455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40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40"/>
          <p:cNvSpPr txBox="1"/>
          <p:nvPr>
            <p:ph idx="3" type="body"/>
          </p:nvPr>
        </p:nvSpPr>
        <p:spPr>
          <a:xfrm>
            <a:off x="6880485" y="2667003"/>
            <a:ext cx="4622538" cy="576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4060"/>
              <a:buNone/>
              <a:defRPr sz="2800">
                <a:solidFill>
                  <a:srgbClr val="C00000"/>
                </a:solidFill>
              </a:defRPr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4" type="body"/>
          </p:nvPr>
        </p:nvSpPr>
        <p:spPr>
          <a:xfrm>
            <a:off x="6607966" y="3335338"/>
            <a:ext cx="4895057" cy="2455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algn="l">
              <a:spcBef>
                <a:spcPts val="400"/>
              </a:spcBef>
              <a:spcAft>
                <a:spcPts val="0"/>
              </a:spcAft>
              <a:buSzPts val="2610"/>
              <a:buChar char="•"/>
              <a:defRPr sz="1800"/>
            </a:lvl1pPr>
            <a:lvl2pPr indent="-375919" lvl="1" marL="9144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indent="-357505" lvl="2" marL="13716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indent="-339089" lvl="3" marL="18288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indent="-339089" lvl="4" marL="228600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0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2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4"/>
          <p:cNvSpPr txBox="1"/>
          <p:nvPr>
            <p:ph type="title"/>
          </p:nvPr>
        </p:nvSpPr>
        <p:spPr>
          <a:xfrm>
            <a:off x="1484308" y="1600200"/>
            <a:ext cx="3549124" cy="1371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 txBox="1"/>
          <p:nvPr>
            <p:ph idx="1" type="body"/>
          </p:nvPr>
        </p:nvSpPr>
        <p:spPr>
          <a:xfrm>
            <a:off x="5262033" y="685800"/>
            <a:ext cx="6240990" cy="5105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2750" lvl="0" marL="457200" algn="l">
              <a:spcBef>
                <a:spcPts val="500"/>
              </a:spcBef>
              <a:spcAft>
                <a:spcPts val="0"/>
              </a:spcAft>
              <a:buSzPts val="2900"/>
              <a:buChar char="•"/>
              <a:defRPr sz="20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indent="-375919" lvl="2" marL="1371600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indent="-357505" lvl="3" marL="18288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indent="-357504" lvl="4" marL="2286000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44"/>
          <p:cNvSpPr txBox="1"/>
          <p:nvPr>
            <p:ph idx="2" type="body"/>
          </p:nvPr>
        </p:nvSpPr>
        <p:spPr>
          <a:xfrm>
            <a:off x="1484308" y="2971800"/>
            <a:ext cx="3549124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20"/>
              <a:buNone/>
              <a:defRPr sz="16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44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4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4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/>
          <p:nvPr>
            <p:ph type="title"/>
          </p:nvPr>
        </p:nvSpPr>
        <p:spPr>
          <a:xfrm>
            <a:off x="1482727" y="1752603"/>
            <a:ext cx="5426159" cy="13716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6"/>
          <p:cNvSpPr/>
          <p:nvPr>
            <p:ph idx="2" type="pic"/>
          </p:nvPr>
        </p:nvSpPr>
        <p:spPr>
          <a:xfrm>
            <a:off x="7594686" y="914400"/>
            <a:ext cx="3280976" cy="4572000"/>
          </a:xfrm>
          <a:prstGeom prst="rect">
            <a:avLst/>
          </a:prstGeom>
          <a:noFill/>
          <a:ln cap="flat" cmpd="sng" w="38100">
            <a:solidFill>
              <a:srgbClr val="DFE3E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46"/>
          <p:cNvSpPr txBox="1"/>
          <p:nvPr>
            <p:ph idx="1" type="body"/>
          </p:nvPr>
        </p:nvSpPr>
        <p:spPr>
          <a:xfrm>
            <a:off x="1482727" y="3124203"/>
            <a:ext cx="5426159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610"/>
              <a:buNone/>
              <a:defRPr sz="1800"/>
            </a:lvl1pPr>
            <a:lvl2pPr indent="-394335" lvl="1" marL="9144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46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6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14171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6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7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8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9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5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7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1" name="Google Shape;11;p28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8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8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8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8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8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8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45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85" name="Google Shape;185;p45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5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5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5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5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5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5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5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5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5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47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05" name="Google Shape;205;p47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7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7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7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7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7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47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12" name="Google Shape;212;p47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47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7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47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49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25" name="Google Shape;225;p49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9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9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9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9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9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49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32" name="Google Shape;232;p49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9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9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49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51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44" name="Google Shape;244;p51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51"/>
          <p:cNvSpPr txBox="1"/>
          <p:nvPr/>
        </p:nvSpPr>
        <p:spPr>
          <a:xfrm>
            <a:off x="1598612" y="863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51" name="Google Shape;251;p51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52" name="Google Shape;252;p51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53" name="Google Shape;253;p51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51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51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1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53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66" name="Google Shape;266;p53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3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3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3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53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3" name="Google Shape;273;p53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3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3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3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55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85" name="Google Shape;285;p55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5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5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5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5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5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55"/>
          <p:cNvSpPr txBox="1"/>
          <p:nvPr/>
        </p:nvSpPr>
        <p:spPr>
          <a:xfrm>
            <a:off x="1598612" y="863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92" name="Google Shape;292;p55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8000"/>
              <a:buFont typeface="Calibri"/>
              <a:buNone/>
            </a:pPr>
            <a:r>
              <a:rPr b="0" i="0" lang="en-US" sz="8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93" name="Google Shape;293;p55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55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55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55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57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307" name="Google Shape;307;p57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7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7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7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7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7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57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14" name="Google Shape;314;p57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7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57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57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59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327" name="Google Shape;327;p59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59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59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59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59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59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59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34" name="Google Shape;334;p59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59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59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59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61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346" name="Google Shape;346;p61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61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61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61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61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61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61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53" name="Google Shape;353;p61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61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61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61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0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28" name="Google Shape;28;p30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0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0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0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30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0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32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48" name="Google Shape;48;p32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2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2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2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2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2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32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32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2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2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2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33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61" name="Google Shape;61;p33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3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3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3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3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3"/>
          <p:cNvGrpSpPr/>
          <p:nvPr/>
        </p:nvGrpSpPr>
        <p:grpSpPr>
          <a:xfrm>
            <a:off x="546100" y="-4762"/>
            <a:ext cx="5014912" cy="6862762"/>
            <a:chOff x="546097" y="-4764"/>
            <a:chExt cx="5014918" cy="6862763"/>
          </a:xfrm>
        </p:grpSpPr>
        <p:sp>
          <p:nvSpPr>
            <p:cNvPr id="68" name="Google Shape;68;p33"/>
            <p:cNvSpPr/>
            <p:nvPr/>
          </p:nvSpPr>
          <p:spPr>
            <a:xfrm>
              <a:off x="984251" y="-4764"/>
              <a:ext cx="1063620" cy="2782884"/>
            </a:xfrm>
            <a:custGeom>
              <a:rect b="b" l="l" r="r" t="t"/>
              <a:pathLst>
                <a:path extrusionOk="0" h="1753" w="67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3"/>
            <p:cNvSpPr/>
            <p:nvPr/>
          </p:nvSpPr>
          <p:spPr>
            <a:xfrm>
              <a:off x="546097" y="-4764"/>
              <a:ext cx="1035045" cy="2673348"/>
            </a:xfrm>
            <a:custGeom>
              <a:rect b="b" l="l" r="r" t="t"/>
              <a:pathLst>
                <a:path extrusionOk="0" h="1684" w="652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3"/>
            <p:cNvSpPr/>
            <p:nvPr/>
          </p:nvSpPr>
          <p:spPr>
            <a:xfrm>
              <a:off x="546097" y="2582859"/>
              <a:ext cx="2693986" cy="4275140"/>
            </a:xfrm>
            <a:custGeom>
              <a:rect b="b" l="l" r="r" t="t"/>
              <a:pathLst>
                <a:path extrusionOk="0" h="2693" w="1697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3"/>
            <p:cNvSpPr/>
            <p:nvPr/>
          </p:nvSpPr>
          <p:spPr>
            <a:xfrm>
              <a:off x="989015" y="2692395"/>
              <a:ext cx="3332165" cy="4165604"/>
            </a:xfrm>
            <a:custGeom>
              <a:rect b="b" l="l" r="r" t="t"/>
              <a:pathLst>
                <a:path extrusionOk="0" h="2624" w="2099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3"/>
            <p:cNvSpPr/>
            <p:nvPr/>
          </p:nvSpPr>
          <p:spPr>
            <a:xfrm>
              <a:off x="984251" y="2687641"/>
              <a:ext cx="4576764" cy="4170358"/>
            </a:xfrm>
            <a:custGeom>
              <a:rect b="b" l="l" r="r" t="t"/>
              <a:pathLst>
                <a:path extrusionOk="0" h="2627" w="2883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3"/>
            <p:cNvSpPr/>
            <p:nvPr/>
          </p:nvSpPr>
          <p:spPr>
            <a:xfrm>
              <a:off x="546097" y="2578095"/>
              <a:ext cx="3584576" cy="4279904"/>
            </a:xfrm>
            <a:custGeom>
              <a:rect b="b" l="l" r="r" t="t"/>
              <a:pathLst>
                <a:path extrusionOk="0" h="2696" w="2258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3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33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33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33"/>
          <p:cNvSpPr txBox="1"/>
          <p:nvPr>
            <p:ph idx="11" type="ftr"/>
          </p:nvPr>
        </p:nvSpPr>
        <p:spPr>
          <a:xfrm>
            <a:off x="5332412" y="5883275"/>
            <a:ext cx="43243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5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87" name="Google Shape;87;p35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5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5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5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5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5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35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4" name="Google Shape;94;p35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5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5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35"/>
          <p:cNvSpPr txBox="1"/>
          <p:nvPr>
            <p:ph idx="12" type="sldNum"/>
          </p:nvPr>
        </p:nvSpPr>
        <p:spPr>
          <a:xfrm>
            <a:off x="10952162" y="5867400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7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06" name="Google Shape;106;p37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7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7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37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7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37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9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25" name="Google Shape;125;p39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9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9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9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9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9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9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2" name="Google Shape;132;p39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39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9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9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1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47" name="Google Shape;147;p41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1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1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1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1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1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41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4" name="Google Shape;154;p41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1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41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41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43"/>
          <p:cNvGrpSpPr/>
          <p:nvPr/>
        </p:nvGrpSpPr>
        <p:grpSpPr>
          <a:xfrm>
            <a:off x="150812" y="0"/>
            <a:ext cx="2436812" cy="6858000"/>
            <a:chOff x="150811" y="0"/>
            <a:chExt cx="2436812" cy="6858000"/>
          </a:xfrm>
        </p:grpSpPr>
        <p:sp>
          <p:nvSpPr>
            <p:cNvPr id="165" name="Google Shape;165;p43"/>
            <p:cNvSpPr/>
            <p:nvPr/>
          </p:nvSpPr>
          <p:spPr>
            <a:xfrm>
              <a:off x="457200" y="0"/>
              <a:ext cx="1122361" cy="5329242"/>
            </a:xfrm>
            <a:custGeom>
              <a:rect b="b" l="l" r="r" t="t"/>
              <a:pathLst>
                <a:path extrusionOk="0" h="3357" w="70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3"/>
            <p:cNvSpPr/>
            <p:nvPr/>
          </p:nvSpPr>
          <p:spPr>
            <a:xfrm>
              <a:off x="150811" y="0"/>
              <a:ext cx="1117597" cy="5276846"/>
            </a:xfrm>
            <a:custGeom>
              <a:rect b="b" l="l" r="r" t="t"/>
              <a:pathLst>
                <a:path extrusionOk="0" h="3324" w="70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E6C7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3"/>
            <p:cNvSpPr/>
            <p:nvPr/>
          </p:nvSpPr>
          <p:spPr>
            <a:xfrm>
              <a:off x="150811" y="5238753"/>
              <a:ext cx="1228725" cy="1619246"/>
            </a:xfrm>
            <a:custGeom>
              <a:rect b="b" l="l" r="r" t="t"/>
              <a:pathLst>
                <a:path extrusionOk="0" h="1020" w="774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C3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3"/>
            <p:cNvSpPr/>
            <p:nvPr/>
          </p:nvSpPr>
          <p:spPr>
            <a:xfrm>
              <a:off x="457200" y="5291139"/>
              <a:ext cx="1495428" cy="1566860"/>
            </a:xfrm>
            <a:custGeom>
              <a:rect b="b" l="l" r="r" t="t"/>
              <a:pathLst>
                <a:path extrusionOk="0" h="987" w="942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3"/>
            <p:cNvSpPr/>
            <p:nvPr/>
          </p:nvSpPr>
          <p:spPr>
            <a:xfrm>
              <a:off x="457200" y="5286375"/>
              <a:ext cx="2130423" cy="1571625"/>
            </a:xfrm>
            <a:custGeom>
              <a:rect b="b" l="l" r="r" t="t"/>
              <a:pathLst>
                <a:path extrusionOk="0" h="990" w="1342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3"/>
            <p:cNvSpPr/>
            <p:nvPr/>
          </p:nvSpPr>
          <p:spPr>
            <a:xfrm>
              <a:off x="150811" y="5238753"/>
              <a:ext cx="1695453" cy="1619246"/>
            </a:xfrm>
            <a:custGeom>
              <a:rect b="b" l="l" r="r" t="t"/>
              <a:pathLst>
                <a:path extrusionOk="0" h="1020" w="1068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954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43"/>
          <p:cNvSpPr txBox="1"/>
          <p:nvPr>
            <p:ph type="title"/>
          </p:nvPr>
        </p:nvSpPr>
        <p:spPr>
          <a:xfrm>
            <a:off x="1484312" y="685800"/>
            <a:ext cx="10018712" cy="1752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14171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2" name="Google Shape;172;p43"/>
          <p:cNvSpPr txBox="1"/>
          <p:nvPr>
            <p:ph idx="1" type="body"/>
          </p:nvPr>
        </p:nvSpPr>
        <p:spPr>
          <a:xfrm>
            <a:off x="1484312" y="2667000"/>
            <a:ext cx="10018712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4958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3480"/>
              <a:buFont typeface="Arial"/>
              <a:buChar char="•"/>
              <a:defRPr b="0" i="0" sz="2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2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900"/>
              <a:buFont typeface="Arial"/>
              <a:buChar char="•"/>
              <a:defRPr b="0" i="0" sz="20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4335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  <a:defRPr b="0" i="0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5919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  <a:defRPr b="0" i="0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504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3"/>
          <p:cNvSpPr txBox="1"/>
          <p:nvPr>
            <p:ph idx="10" type="dt"/>
          </p:nvPr>
        </p:nvSpPr>
        <p:spPr>
          <a:xfrm>
            <a:off x="9732962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3"/>
          <p:cNvSpPr txBox="1"/>
          <p:nvPr>
            <p:ph idx="11" type="ftr"/>
          </p:nvPr>
        </p:nvSpPr>
        <p:spPr>
          <a:xfrm>
            <a:off x="2571750" y="5883275"/>
            <a:ext cx="70850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43"/>
          <p:cNvSpPr txBox="1"/>
          <p:nvPr>
            <p:ph idx="12" type="sldNum"/>
          </p:nvPr>
        </p:nvSpPr>
        <p:spPr>
          <a:xfrm>
            <a:off x="10952162" y="5883275"/>
            <a:ext cx="5508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1000"/>
              <a:buFont typeface="Calibri"/>
              <a:buNone/>
              <a:defRPr b="0" i="0" sz="1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://www.supplementneeds.co.uk/" TargetMode="External"/><Relationship Id="rId5" Type="http://schemas.openxmlformats.org/officeDocument/2006/relationships/hyperlink" Target="http://www.biolabshop.co.uk/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hyperlink" Target="http://www.supplementneeds.co.uk/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://www.biolabshop.co.uk/" TargetMode="External"/><Relationship Id="rId6" Type="http://schemas.openxmlformats.org/officeDocument/2006/relationships/hyperlink" Target="http://www.sneducation.co.uk/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"/>
          <p:cNvSpPr txBox="1"/>
          <p:nvPr>
            <p:ph idx="4294967295" type="subTitle"/>
          </p:nvPr>
        </p:nvSpPr>
        <p:spPr>
          <a:xfrm>
            <a:off x="3182937" y="5246687"/>
            <a:ext cx="7408862" cy="7032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25"/>
              <a:buFont typeface="Arial"/>
              <a:buNone/>
            </a:pPr>
            <a:r>
              <a:rPr b="1" i="0" lang="en-US" sz="25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Peptides 101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625"/>
              <a:buFont typeface="Arial"/>
              <a:buNone/>
            </a:pPr>
            <a:r>
              <a:rPr b="1" i="0" lang="en-US" sz="25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Better Skin, Strength &amp; Longevity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625"/>
              <a:buFont typeface="Arial"/>
              <a:buNone/>
            </a:pPr>
            <a:r>
              <a:rPr b="1" i="0" lang="en-US" sz="25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Dr Dean St. Mart PhD</a:t>
            </a:r>
            <a:endParaRPr/>
          </a:p>
        </p:txBody>
      </p:sp>
      <p:pic>
        <p:nvPicPr>
          <p:cNvPr id="368" name="Google Shape;3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3025" y="-9525"/>
            <a:ext cx="8945562" cy="3354387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id="369" name="Google Shape;3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0237" y="1677987"/>
            <a:ext cx="7620000" cy="285750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370" name="Google Shape;37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"/>
          <p:cNvSpPr txBox="1"/>
          <p:nvPr>
            <p:ph type="title"/>
          </p:nvPr>
        </p:nvSpPr>
        <p:spPr>
          <a:xfrm>
            <a:off x="1087437" y="131762"/>
            <a:ext cx="10017125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SNAP-8</a:t>
            </a:r>
            <a:endParaRPr/>
          </a:p>
        </p:txBody>
      </p:sp>
      <p:pic>
        <p:nvPicPr>
          <p:cNvPr id="454" name="Google Shape;4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55" name="Google Shape;455;p10"/>
          <p:cNvSpPr txBox="1"/>
          <p:nvPr/>
        </p:nvSpPr>
        <p:spPr>
          <a:xfrm>
            <a:off x="1266825" y="1357312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SNAP-8 is a unique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neuropeptide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Tested in terms of reducing wrinkles -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reduces skin folds by up to 60%.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Acetyl-octapetide-1 is a synthetic peptide that is an extended chain of amino acids known as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Argineline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i.e. a neuropeptide that inhibits muscle contractions.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Mechanism of action is based on the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local reduction of acetylcholine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an excitatory neurotransmitter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Local reduction of the contractile capacity of muscles, thus relaxing them and, smoothing out expression lines.</a:t>
            </a:r>
            <a:endParaRPr/>
          </a:p>
        </p:txBody>
      </p:sp>
      <p:pic>
        <p:nvPicPr>
          <p:cNvPr descr="Icon&#10;&#10;Description automatically generated with medium confidence" id="456" name="Google Shape;4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85300" y="144462"/>
            <a:ext cx="2406650" cy="23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"/>
          <p:cNvSpPr txBox="1"/>
          <p:nvPr>
            <p:ph type="title"/>
          </p:nvPr>
        </p:nvSpPr>
        <p:spPr>
          <a:xfrm>
            <a:off x="1087437" y="131762"/>
            <a:ext cx="10017125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Matrixyl</a:t>
            </a:r>
            <a:endParaRPr/>
          </a:p>
        </p:txBody>
      </p:sp>
      <p:pic>
        <p:nvPicPr>
          <p:cNvPr id="464" name="Google Shape;4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65" name="Google Shape;465;p11"/>
          <p:cNvSpPr txBox="1"/>
          <p:nvPr/>
        </p:nvSpPr>
        <p:spPr>
          <a:xfrm>
            <a:off x="1368425" y="1108075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Palmitoyl pentapeptide-4, is a safer and more effective anti-aging ingredient than retinol.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Prevents the formation of wrinkles, moisturizes the skin, preventing it from drying out,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Mimics the action of "matrykins"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- naturally occurring peptides that are associated with our collagen fibers.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As we age, our collagen fibers gradually break down, allowing matricins to be released from their binding site.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Free matricins can bind to fiber-producing cells (called fibroblasts) to trigger and stimulate the production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of new, young and healthy fibers, mainly collagen and elastin, which give the skin firmness and elasticity.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Matrykins also stimulate the production of hyaluronic acid - a key molecule that keeps the skin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well hydrated and plump.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Aging skin releases less matricins over time, meaning our skin breaks down from the inside out without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adequate fiber replenishment.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One study involving 28 women showed that after just 2 months of using Matrixyl,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 volume of deep wrinkles was reduced by 45%, and skin tension increased by almost 20%. </a:t>
            </a:r>
            <a:endParaRPr/>
          </a:p>
        </p:txBody>
      </p:sp>
      <p:pic>
        <p:nvPicPr>
          <p:cNvPr descr="Icon&#10;&#10;Description automatically generated with medium confidence" id="466" name="Google Shape;4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21925" y="106362"/>
            <a:ext cx="1709737" cy="173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application, Teams&#10;&#10;Description automatically generated" id="473" name="Google Shape;473;p12"/>
          <p:cNvPicPr preferRelativeResize="0"/>
          <p:nvPr/>
        </p:nvPicPr>
        <p:blipFill rotWithShape="1">
          <a:blip r:embed="rId3">
            <a:alphaModFix/>
          </a:blip>
          <a:srcRect b="0" l="0" r="0" t="59652"/>
          <a:stretch/>
        </p:blipFill>
        <p:spPr>
          <a:xfrm>
            <a:off x="10591800" y="6197600"/>
            <a:ext cx="1771650" cy="554037"/>
          </a:xfrm>
          <a:prstGeom prst="rect">
            <a:avLst/>
          </a:prstGeom>
          <a:noFill/>
          <a:ln>
            <a:noFill/>
          </a:ln>
          <a:effectLst>
            <a:outerShdw blurRad="63500" dir="5400000" dist="50804">
              <a:srgbClr val="D9D9D9">
                <a:alpha val="0"/>
              </a:srgbClr>
            </a:outerShdw>
          </a:effectLst>
        </p:spPr>
      </p:pic>
      <p:sp>
        <p:nvSpPr>
          <p:cNvPr id="474" name="Google Shape;474;p12"/>
          <p:cNvSpPr txBox="1"/>
          <p:nvPr>
            <p:ph type="title"/>
          </p:nvPr>
        </p:nvSpPr>
        <p:spPr>
          <a:xfrm>
            <a:off x="2344737" y="254000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Optimising Sports Recovery and Performance</a:t>
            </a:r>
            <a:endParaRPr/>
          </a:p>
        </p:txBody>
      </p:sp>
      <p:sp>
        <p:nvSpPr>
          <p:cNvPr id="475" name="Google Shape;475;p12"/>
          <p:cNvSpPr txBox="1"/>
          <p:nvPr/>
        </p:nvSpPr>
        <p:spPr>
          <a:xfrm>
            <a:off x="10895012" y="6550025"/>
            <a:ext cx="1382712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Calibri"/>
              <a:buNone/>
            </a:pPr>
            <a:r>
              <a:rPr b="0" i="0" lang="en-US" sz="1400" u="none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© SN Education</a:t>
            </a:r>
            <a:endParaRPr/>
          </a:p>
        </p:txBody>
      </p:sp>
      <p:pic>
        <p:nvPicPr>
          <p:cNvPr id="476" name="Google Shape;4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77" name="Google Shape;477;p12"/>
          <p:cNvSpPr txBox="1"/>
          <p:nvPr/>
        </p:nvSpPr>
        <p:spPr>
          <a:xfrm>
            <a:off x="1779587" y="1128712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Peptides can help with sports recovery by stimulating physiological processes that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reduce inflammation, enhance tissue repair, and boost growth hormone production.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This can help athletes and fitness enthusiasts recover faster and gain muscle.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Main considerations: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BPC-157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TB-500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Human Growth Hormone (hGH)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IGF-1 LR3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MGF / PEG-MGF</a:t>
            </a:r>
            <a:endParaRPr/>
          </a:p>
        </p:txBody>
      </p:sp>
      <p:pic>
        <p:nvPicPr>
          <p:cNvPr descr="Icon&#10;&#10;Description automatically generated with medium confidence" id="478" name="Google Shape;47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"/>
          <p:cNvSpPr txBox="1"/>
          <p:nvPr>
            <p:ph type="title"/>
          </p:nvPr>
        </p:nvSpPr>
        <p:spPr>
          <a:xfrm>
            <a:off x="1085850" y="1317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BPC-157</a:t>
            </a:r>
            <a:endParaRPr/>
          </a:p>
        </p:txBody>
      </p:sp>
      <p:pic>
        <p:nvPicPr>
          <p:cNvPr id="484" name="Google Shape;4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85" name="Google Shape;485;p13"/>
          <p:cNvSpPr txBox="1"/>
          <p:nvPr/>
        </p:nvSpPr>
        <p:spPr>
          <a:xfrm>
            <a:off x="1484312" y="1108075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BPC-157 is a peptide known for its healing and recovery properties.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Body Protection Compound is a stable pentadecapeptide first derived from gastric juices.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Research has shown that BPC-157 enhances the growth hormone receptor expression in tendon fibroblasts,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promoting healing and recovery.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Helps heal tissues by modulating angiogenesis (blood vessel creation).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Neuroprotective, improves nerve regeneration.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Decreases neuroinflammation.</a:t>
            </a:r>
            <a:endParaRPr/>
          </a:p>
        </p:txBody>
      </p:sp>
      <p:pic>
        <p:nvPicPr>
          <p:cNvPr descr="BPC-157 free base | CAS#137525-51-0 ..." id="486" name="Google Shape;4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9562" y="3794125"/>
            <a:ext cx="6540500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487" name="Google Shape;4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4"/>
          <p:cNvSpPr txBox="1"/>
          <p:nvPr>
            <p:ph type="title"/>
          </p:nvPr>
        </p:nvSpPr>
        <p:spPr>
          <a:xfrm>
            <a:off x="1085850" y="1317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Thymosin Beta 4 / TB500</a:t>
            </a:r>
            <a:endParaRPr/>
          </a:p>
        </p:txBody>
      </p:sp>
      <p:pic>
        <p:nvPicPr>
          <p:cNvPr id="494" name="Google Shape;4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95" name="Google Shape;495;p14"/>
          <p:cNvSpPr txBox="1"/>
          <p:nvPr/>
        </p:nvSpPr>
        <p:spPr>
          <a:xfrm>
            <a:off x="1779587" y="1128712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TB-500 is a synthetic replica of a protein called Thymosin Beta 4.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According to the research, TB-500 could allow animals to regenerate muscles, joints, ligaments, bones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tendons and speed up wound healing time.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It works by regulation of the process of building and transport of cells.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TB4 can down regulate inflammatory cytokines and chemokines.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TB4 can promote blood vessel formation and cell survival.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TB4 has been shown to preserve cardiac function and improve ejection fraction.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Often taken in combination with BPC-157 and hGH.</a:t>
            </a:r>
            <a:endParaRPr/>
          </a:p>
        </p:txBody>
      </p:sp>
      <p:pic>
        <p:nvPicPr>
          <p:cNvPr descr="Icon&#10;&#10;Description automatically generated with medium confidence" id="496" name="Google Shape;4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B500 | Thymosin β 4 Synthetic Molecule ..." id="498" name="Google Shape;498;p14"/>
          <p:cNvPicPr preferRelativeResize="0"/>
          <p:nvPr/>
        </p:nvPicPr>
        <p:blipFill rotWithShape="1">
          <a:blip r:embed="rId6">
            <a:alphaModFix/>
          </a:blip>
          <a:srcRect b="23629" l="0" r="0" t="25456"/>
          <a:stretch/>
        </p:blipFill>
        <p:spPr>
          <a:xfrm>
            <a:off x="8731250" y="273050"/>
            <a:ext cx="3362325" cy="17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"/>
          <p:cNvSpPr txBox="1"/>
          <p:nvPr>
            <p:ph type="title"/>
          </p:nvPr>
        </p:nvSpPr>
        <p:spPr>
          <a:xfrm>
            <a:off x="1085850" y="1317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Human Growth Hormone</a:t>
            </a:r>
            <a:endParaRPr/>
          </a:p>
        </p:txBody>
      </p:sp>
      <p:pic>
        <p:nvPicPr>
          <p:cNvPr id="504" name="Google Shape;5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505" name="Google Shape;505;p15"/>
          <p:cNvSpPr txBox="1"/>
          <p:nvPr/>
        </p:nvSpPr>
        <p:spPr>
          <a:xfrm>
            <a:off x="1484312" y="1263650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(GH) is a polypeptide hormone secreted by the pituitary gland in a pulsatile manner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every two hours with a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mean daily secretion of 0.5 mg or 1.5 IU.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1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When administered by mouth GH is completely digested to its constituent amino acids.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secretion is controlled by two hypothalamic peptides: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releasing hormone (GHRH)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somatostatin (SS).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1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 most important stimuli of GH secretion in humans are sleep, exercise and stress.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Supraphysiological dosages of hGH can increase reactive oxygen species (oxidative stress). </a:t>
            </a:r>
            <a:endParaRPr/>
          </a:p>
        </p:txBody>
      </p:sp>
      <p:pic>
        <p:nvPicPr>
          <p:cNvPr descr="Icon&#10;&#10;Description automatically generated with medium confidence" id="506" name="Google Shape;5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6"/>
          <p:cNvSpPr txBox="1"/>
          <p:nvPr>
            <p:ph type="title"/>
          </p:nvPr>
        </p:nvSpPr>
        <p:spPr>
          <a:xfrm>
            <a:off x="1779587" y="212725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Insulin-like Growth Factor-1 Long R3</a:t>
            </a:r>
            <a:endParaRPr/>
          </a:p>
        </p:txBody>
      </p:sp>
      <p:pic>
        <p:nvPicPr>
          <p:cNvPr id="513" name="Google Shape;5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514" name="Google Shape;514;p16"/>
          <p:cNvSpPr txBox="1"/>
          <p:nvPr/>
        </p:nvSpPr>
        <p:spPr>
          <a:xfrm>
            <a:off x="1779587" y="1128712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IGF-1 is polypeptide long-chain amino acid peptide hormone, released primarily in the liver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with the stimulus of growth hormone (HGH).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peptides cause a direct effect on muscles in the body by actual development of cells.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1" i="0" sz="1800" u="sng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Benefits of Insulin-like Growth Factor 1 include: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Protein synthesis in the body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Fat storage is channeled for energy production, which results in a noticeable fat loss.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Positive effects on metabolism, increasing lean body mass and decreasing fat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Increase in regenerative properties of the body’s nerve tissues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Upregulates antioxidant benefit and ligament strength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Boosts hyperplasia in muscle cells, which leads to fuller muscle tissues.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03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Improved cognitive function</a:t>
            </a:r>
            <a:endParaRPr/>
          </a:p>
        </p:txBody>
      </p:sp>
      <p:pic>
        <p:nvPicPr>
          <p:cNvPr descr="Icon&#10;&#10;Description automatically generated with medium confidence" id="515" name="Google Shape;5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"/>
          <p:cNvSpPr txBox="1"/>
          <p:nvPr>
            <p:ph type="title"/>
          </p:nvPr>
        </p:nvSpPr>
        <p:spPr>
          <a:xfrm>
            <a:off x="1779587" y="212725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MGF / PEG-MGF</a:t>
            </a:r>
            <a:endParaRPr/>
          </a:p>
        </p:txBody>
      </p:sp>
      <p:pic>
        <p:nvPicPr>
          <p:cNvPr id="522" name="Google Shape;5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523" name="Google Shape;523;p17"/>
          <p:cNvSpPr txBox="1"/>
          <p:nvPr/>
        </p:nvSpPr>
        <p:spPr>
          <a:xfrm>
            <a:off x="1779587" y="1128712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Mechanical Growth Factor (MGF, insulin-like growth factor-1Ec, IGF-1Ec) is a protein isoform of the IGF-1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family of insulin-like growth factors.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Regulation of growth, development and differentiation of cells and tissues. 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After exercise, the IGF-1 gene is spliced towards MGF to begin hypertrophy.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According to ongoing research, MGF could activate and replenish the muscle stem cell pool.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Stimulates satellite cells to proliferate, aids wound healing, and potentially cardiac tissue repair.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PEG works as a protective coating, improving the stability and half-life from 5 mins to 48 hrs. </a:t>
            </a:r>
            <a:endParaRPr/>
          </a:p>
        </p:txBody>
      </p:sp>
      <p:pic>
        <p:nvPicPr>
          <p:cNvPr descr="Icon&#10;&#10;Description automatically generated with medium confidence" id="524" name="Google Shape;5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31" name="Google Shape;5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8"/>
          <p:cNvSpPr txBox="1"/>
          <p:nvPr/>
        </p:nvSpPr>
        <p:spPr>
          <a:xfrm>
            <a:off x="2178050" y="2967037"/>
            <a:ext cx="11931650" cy="554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the most important cell in your body?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"/>
          <p:cNvSpPr txBox="1"/>
          <p:nvPr>
            <p:ph type="title"/>
          </p:nvPr>
        </p:nvSpPr>
        <p:spPr>
          <a:xfrm>
            <a:off x="1703387" y="2333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Health and Longevity</a:t>
            </a:r>
            <a:endParaRPr/>
          </a:p>
        </p:txBody>
      </p:sp>
      <p:pic>
        <p:nvPicPr>
          <p:cNvPr id="539" name="Google Shape;5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40" name="Google Shape;5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tochondria: Form, function, and disease" id="542" name="Google Shape;54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90962" y="1706562"/>
            <a:ext cx="5643562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377" name="Google Shape;377;p2"/>
          <p:cNvSpPr txBox="1"/>
          <p:nvPr>
            <p:ph type="title"/>
          </p:nvPr>
        </p:nvSpPr>
        <p:spPr>
          <a:xfrm>
            <a:off x="2392362" y="-17462"/>
            <a:ext cx="7894637" cy="12922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378" name="Google Shape;378;p2"/>
          <p:cNvSpPr txBox="1"/>
          <p:nvPr>
            <p:ph idx="1" type="body"/>
          </p:nvPr>
        </p:nvSpPr>
        <p:spPr>
          <a:xfrm>
            <a:off x="2141537" y="1327150"/>
            <a:ext cx="11131550" cy="4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Dr Dean St. Mart PhD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1" i="0" sz="1800" u="sng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Formulator for Supplement Needs</a:t>
            </a:r>
            <a:b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sng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www.supplementneeds.co.uk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Pharmacologist Advisor for Biolabshop</a:t>
            </a:r>
            <a:b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sng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www.biolabshop.co.uk</a:t>
            </a: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Background in Drug Design and Pharmacology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baseline="3000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Class Honours Degree in Chemistry and Pharmaceutical Chemistry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PhD in Synthetic Organic Chemistry.</a:t>
            </a:r>
            <a:endParaRPr/>
          </a:p>
          <a:p>
            <a:pPr indent="-120015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0050" y="1430337"/>
            <a:ext cx="2603500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380" name="Google Shape;38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0"/>
          <p:cNvSpPr txBox="1"/>
          <p:nvPr>
            <p:ph type="title"/>
          </p:nvPr>
        </p:nvSpPr>
        <p:spPr>
          <a:xfrm>
            <a:off x="1703387" y="2333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Health and Longevity</a:t>
            </a:r>
            <a:endParaRPr/>
          </a:p>
        </p:txBody>
      </p:sp>
      <p:pic>
        <p:nvPicPr>
          <p:cNvPr id="548" name="Google Shape;54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49" name="Google Shape;54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tochondria - Definition, Structure ..." id="551" name="Google Shape;551;p20"/>
          <p:cNvPicPr preferRelativeResize="0"/>
          <p:nvPr/>
        </p:nvPicPr>
        <p:blipFill rotWithShape="1">
          <a:blip r:embed="rId6">
            <a:alphaModFix/>
          </a:blip>
          <a:srcRect b="78822" l="0" r="0" t="0"/>
          <a:stretch/>
        </p:blipFill>
        <p:spPr>
          <a:xfrm>
            <a:off x="3103562" y="1495425"/>
            <a:ext cx="7218362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tochondria - Definition, Structure ..." id="552" name="Google Shape;552;p20"/>
          <p:cNvPicPr preferRelativeResize="0"/>
          <p:nvPr/>
        </p:nvPicPr>
        <p:blipFill rotWithShape="1">
          <a:blip r:embed="rId6">
            <a:alphaModFix/>
          </a:blip>
          <a:srcRect b="0" l="0" r="0" t="31733"/>
          <a:stretch/>
        </p:blipFill>
        <p:spPr>
          <a:xfrm>
            <a:off x="3103562" y="2511425"/>
            <a:ext cx="7218362" cy="327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58" name="Google Shape;5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1"/>
          <p:cNvSpPr txBox="1"/>
          <p:nvPr/>
        </p:nvSpPr>
        <p:spPr>
          <a:xfrm>
            <a:off x="2747962" y="2551112"/>
            <a:ext cx="7500937" cy="1755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Disease is driven by Oxidative Stress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1" sz="360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b="1" i="1" lang="en-US" sz="360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Anti-oxidants are the answer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2"/>
          <p:cNvSpPr txBox="1"/>
          <p:nvPr>
            <p:ph type="title"/>
          </p:nvPr>
        </p:nvSpPr>
        <p:spPr>
          <a:xfrm>
            <a:off x="1703387" y="2333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Health and Longevity</a:t>
            </a:r>
            <a:endParaRPr/>
          </a:p>
        </p:txBody>
      </p:sp>
      <p:pic>
        <p:nvPicPr>
          <p:cNvPr id="566" name="Google Shape;5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67" name="Google Shape;56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22"/>
          <p:cNvSpPr txBox="1"/>
          <p:nvPr/>
        </p:nvSpPr>
        <p:spPr>
          <a:xfrm>
            <a:off x="1454150" y="1323975"/>
            <a:ext cx="11931650" cy="4016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Epithalon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 (also known as Epitalon or Epithalone) is the synthetic version of the polypeptide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Epithalamin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which is naturally produced in the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pineal gland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It was discovered by the Russian scientist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Professor Vladimir Khavinson,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who then conducted epitalon-related research for the next 35 years in both animal and human clinical trials.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Epitalon’s primary role is to increase the natural production of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telomerase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 natural enzyme that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helps cells reproduce telomeres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which are the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protective parts of our DNA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This allows the replication of our DNA so the body can grow new cells and rejuvenate old ones</a:t>
            </a:r>
            <a:endParaRPr/>
          </a:p>
        </p:txBody>
      </p:sp>
      <p:pic>
        <p:nvPicPr>
          <p:cNvPr descr="Epitalon - Wikipedia" id="570" name="Google Shape;57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91650" y="49212"/>
            <a:ext cx="2444750" cy="143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"/>
          <p:cNvSpPr txBox="1"/>
          <p:nvPr>
            <p:ph type="title"/>
          </p:nvPr>
        </p:nvSpPr>
        <p:spPr>
          <a:xfrm>
            <a:off x="1703387" y="2333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Health and Longevity</a:t>
            </a:r>
            <a:endParaRPr/>
          </a:p>
        </p:txBody>
      </p:sp>
      <p:pic>
        <p:nvPicPr>
          <p:cNvPr id="576" name="Google Shape;5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577" name="Google Shape;57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3"/>
          <p:cNvSpPr txBox="1"/>
          <p:nvPr/>
        </p:nvSpPr>
        <p:spPr>
          <a:xfrm>
            <a:off x="1703387" y="3255962"/>
            <a:ext cx="11931650" cy="153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Epitalon also plays a role in regulating metabolism, increasing the sensitivity of hypothalamus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to its natural hormonal influences, normalizing the function of the anterior pituitary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regulating the levels of gonadotropins and melatonin in the body.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Mechanisms of action:</a:t>
            </a:r>
            <a:endParaRPr b="1" i="0" sz="1800" u="sng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Increases lifespan by lengthening telomeres in human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Promotes deeper sleep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Delays and prevents of age-related diseases such as cancer, heart disease, and dementia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Acts as an antioxidant by reducing lipid oxidation and ROS (Reactive oxygen species)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Normalizes T cell function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Improves skin health and appearance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Heals injured and deteriorating muscle cells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Restores and normalizes melatonin levels in those who have lost some pineal function due to aging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Can increase resistance to emotional stress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4"/>
          <p:cNvSpPr txBox="1"/>
          <p:nvPr>
            <p:ph type="title"/>
          </p:nvPr>
        </p:nvSpPr>
        <p:spPr>
          <a:xfrm>
            <a:off x="1760537" y="254000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Fat Loss</a:t>
            </a:r>
            <a:endParaRPr/>
          </a:p>
        </p:txBody>
      </p:sp>
      <p:pic>
        <p:nvPicPr>
          <p:cNvPr id="585" name="Google Shape;58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586" name="Google Shape;586;p24"/>
          <p:cNvSpPr txBox="1"/>
          <p:nvPr/>
        </p:nvSpPr>
        <p:spPr>
          <a:xfrm>
            <a:off x="1760537" y="1201737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2 main peptide types: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Releasing Hormone (GHRH)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Releasing Peptide (GHRP)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Both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upregulate endogenous GH and IGF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to improve cell efficiency in many clinically proven ways.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Functions of Growth Hormone: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Upregulating beta oxidation (breaking down fatty acids to produce acetyl-CoA for energy.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Upregulating oxidative phosphorylation (a metabolic process that produces adenosine triphosphate (ATP) in cells)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Upregulating PGC-1alpha (a protein that regulates energy homeostasis and mitochondrial function)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Upregulating PPAR-gamma (an enzyme that regulates lipid and glucose metabolism, anti-inflammatory).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Improving mitochondrial efficiency 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Upregulating the SIRT longevity gene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 with medium confidence" id="587" name="Google Shape;58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 txBox="1"/>
          <p:nvPr>
            <p:ph type="title"/>
          </p:nvPr>
        </p:nvSpPr>
        <p:spPr>
          <a:xfrm>
            <a:off x="1760537" y="254000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Fat Loss</a:t>
            </a:r>
            <a:endParaRPr/>
          </a:p>
        </p:txBody>
      </p:sp>
      <p:pic>
        <p:nvPicPr>
          <p:cNvPr id="594" name="Google Shape;5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595" name="Google Shape;595;p25"/>
          <p:cNvSpPr txBox="1"/>
          <p:nvPr/>
        </p:nvSpPr>
        <p:spPr>
          <a:xfrm>
            <a:off x="1971675" y="1385887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Releasing Hormones (GHRH)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Mod GRF(1-29) / CJC-1295 (No DAC)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CJC-1295-DAC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Sermorelin</a:t>
            </a:r>
            <a:b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Growth Hormone Releasing Peptides (GHRPs)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GHRP-2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GHRP-6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Ipamorelin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 with medium confidence" id="596" name="Google Shape;59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6"/>
          <p:cNvSpPr txBox="1"/>
          <p:nvPr>
            <p:ph type="title"/>
          </p:nvPr>
        </p:nvSpPr>
        <p:spPr>
          <a:xfrm>
            <a:off x="1760537" y="254000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Fat Loss</a:t>
            </a:r>
            <a:endParaRPr/>
          </a:p>
        </p:txBody>
      </p:sp>
      <p:pic>
        <p:nvPicPr>
          <p:cNvPr id="603" name="Google Shape;6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604" name="Google Shape;604;p26"/>
          <p:cNvSpPr txBox="1"/>
          <p:nvPr/>
        </p:nvSpPr>
        <p:spPr>
          <a:xfrm>
            <a:off x="1760537" y="1212850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These are the only peptides now known to be affected by nutrition due to relying on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Ghrelin feedback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 general scheme of use could be utilizing them </a:t>
            </a: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before bedtime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to ensure stage 4 sleep improvement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first thing in the morning </a:t>
            </a:r>
            <a:r>
              <a:rPr b="1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before eating breakfast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30-45 min period of no food after dosing.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60-90 min of no food before administration.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 with medium confidence" id="605" name="Google Shape;6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612" name="Google Shape;612;p27"/>
          <p:cNvSpPr txBox="1"/>
          <p:nvPr>
            <p:ph type="title"/>
          </p:nvPr>
        </p:nvSpPr>
        <p:spPr>
          <a:xfrm>
            <a:off x="2392362" y="-17462"/>
            <a:ext cx="7894637" cy="12922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sp>
        <p:nvSpPr>
          <p:cNvPr id="613" name="Google Shape;613;p27"/>
          <p:cNvSpPr txBox="1"/>
          <p:nvPr>
            <p:ph idx="1" type="body"/>
          </p:nvPr>
        </p:nvSpPr>
        <p:spPr>
          <a:xfrm>
            <a:off x="2478087" y="1785937"/>
            <a:ext cx="11131550" cy="4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www.supplementneeds.co.uk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– DRDEAN for 10% off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www.biolabshop.co.uk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– DRDEAN for 7% off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sng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www.sneducation.co.uk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2857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90050" y="1430337"/>
            <a:ext cx="2603500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615" name="Google Shape;61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"/>
          <p:cNvSpPr txBox="1"/>
          <p:nvPr>
            <p:ph type="title"/>
          </p:nvPr>
        </p:nvSpPr>
        <p:spPr>
          <a:xfrm>
            <a:off x="1335087" y="1952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What are Peptides?</a:t>
            </a:r>
            <a:endParaRPr/>
          </a:p>
        </p:txBody>
      </p:sp>
      <p:pic>
        <p:nvPicPr>
          <p:cNvPr id="387" name="Google Shape;3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388" name="Google Shape;388;p3"/>
          <p:cNvSpPr txBox="1"/>
          <p:nvPr/>
        </p:nvSpPr>
        <p:spPr>
          <a:xfrm>
            <a:off x="1760537" y="1108075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Organic chemicals formed by linking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two or more amino acid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molecules with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 peptide bond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41718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 our body, peptides are formed during protein biosynthesis in a process called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translation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can also be obtained through chemical synthesis.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Our bodies contain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over 7,000 naturally occurring peptides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that act as neurotransmitters,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influence hormones, weight, growth factors and overall health.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 with medium confidence" id="389" name="Google Shape;3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pitalon TFA (Epithalon TFA) | Telomerase Activator | MedChemExpress" id="391" name="Google Shape;391;p3"/>
          <p:cNvPicPr preferRelativeResize="0"/>
          <p:nvPr/>
        </p:nvPicPr>
        <p:blipFill rotWithShape="1">
          <a:blip r:embed="rId6">
            <a:alphaModFix/>
          </a:blip>
          <a:srcRect b="12152" l="0" r="31814" t="13647"/>
          <a:stretch/>
        </p:blipFill>
        <p:spPr>
          <a:xfrm>
            <a:off x="5038725" y="4079875"/>
            <a:ext cx="2114550" cy="2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"/>
          <p:cNvSpPr txBox="1"/>
          <p:nvPr>
            <p:ph type="title"/>
          </p:nvPr>
        </p:nvSpPr>
        <p:spPr>
          <a:xfrm>
            <a:off x="1335087" y="1952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What are Peptides used for?</a:t>
            </a:r>
            <a:endParaRPr/>
          </a:p>
        </p:txBody>
      </p:sp>
      <p:pic>
        <p:nvPicPr>
          <p:cNvPr id="397" name="Google Shape;3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398" name="Google Shape;398;p4"/>
          <p:cNvSpPr txBox="1"/>
          <p:nvPr/>
        </p:nvSpPr>
        <p:spPr>
          <a:xfrm>
            <a:off x="2652712" y="1049337"/>
            <a:ext cx="8953500" cy="582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Correct human Growth Hormone levels / Anti-aging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Autoimmune disorders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Normal intra-cellular homeostasis / Cytoprotection</a:t>
            </a:r>
            <a:endParaRPr/>
          </a:p>
          <a:p>
            <a:pPr indent="-13843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None/>
            </a:pPr>
            <a:r>
              <a:t/>
            </a:r>
            <a:endParaRPr b="0" i="0" sz="16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Tissue repair including joints, tendons and ligaments, and bones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Obesity / Fat loss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Hormonal balance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Improvement of sexual dysfunction and erectile dysfunction</a:t>
            </a:r>
            <a:b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Oxidative stress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Skin repair and protection</a:t>
            </a:r>
            <a:b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Alzheimer's disease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Insomnia and stress disorders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Char char="•"/>
            </a:pPr>
            <a:r>
              <a:rPr b="0" i="0" lang="en-US" sz="16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/>
          </a:p>
          <a:p>
            <a:pPr indent="-13843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320"/>
              <a:buFont typeface="Arial"/>
              <a:buNone/>
            </a:pPr>
            <a:r>
              <a:t/>
            </a:r>
            <a:endParaRPr b="0" i="0" sz="16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 with medium confidence" id="399" name="Google Shape;39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"/>
          <p:cNvSpPr txBox="1"/>
          <p:nvPr>
            <p:ph type="title"/>
          </p:nvPr>
        </p:nvSpPr>
        <p:spPr>
          <a:xfrm>
            <a:off x="1335087" y="1952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Quality Matters</a:t>
            </a:r>
            <a:endParaRPr/>
          </a:p>
        </p:txBody>
      </p:sp>
      <p:pic>
        <p:nvPicPr>
          <p:cNvPr id="406" name="Google Shape;4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07" name="Google Shape;407;p5"/>
          <p:cNvSpPr txBox="1"/>
          <p:nvPr/>
        </p:nvSpPr>
        <p:spPr>
          <a:xfrm>
            <a:off x="2597150" y="1323975"/>
            <a:ext cx="8953500" cy="582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Is the product properly freeze dried?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Is there an internal vacuum?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Powdered vial should “suck” water into vial without having to press on plunger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0015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SubQ injection should be “painless”</a:t>
            </a:r>
            <a:endParaRPr/>
          </a:p>
        </p:txBody>
      </p:sp>
      <p:pic>
        <p:nvPicPr>
          <p:cNvPr descr="Icon&#10;&#10;Description automatically generated with medium confidence" id="408" name="Google Shape;4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"/>
          <p:cNvSpPr txBox="1"/>
          <p:nvPr>
            <p:ph type="title"/>
          </p:nvPr>
        </p:nvSpPr>
        <p:spPr>
          <a:xfrm>
            <a:off x="1335087" y="195262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Quality Matters</a:t>
            </a:r>
            <a:endParaRPr/>
          </a:p>
        </p:txBody>
      </p:sp>
      <p:pic>
        <p:nvPicPr>
          <p:cNvPr id="415" name="Google Shape;4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pic>
        <p:nvPicPr>
          <p:cNvPr descr="Icon&#10;&#10;Description automatically generated with medium confidence" id="416" name="Google Shape;4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2725" y="1258887"/>
            <a:ext cx="2459037" cy="43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"/>
          <p:cNvSpPr txBox="1"/>
          <p:nvPr/>
        </p:nvSpPr>
        <p:spPr>
          <a:xfrm>
            <a:off x="5992812" y="1997075"/>
            <a:ext cx="3944937" cy="286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internal vacuum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Sterility issues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Degradation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 of money……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"/>
          <p:cNvSpPr txBox="1"/>
          <p:nvPr>
            <p:ph type="title"/>
          </p:nvPr>
        </p:nvSpPr>
        <p:spPr>
          <a:xfrm>
            <a:off x="1087437" y="131762"/>
            <a:ext cx="10017125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Potential Side Effects</a:t>
            </a:r>
            <a:endParaRPr/>
          </a:p>
        </p:txBody>
      </p:sp>
      <p:pic>
        <p:nvPicPr>
          <p:cNvPr id="425" name="Google Shape;4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26" name="Google Shape;426;p7"/>
          <p:cNvSpPr txBox="1"/>
          <p:nvPr/>
        </p:nvSpPr>
        <p:spPr>
          <a:xfrm>
            <a:off x="1468437" y="985837"/>
            <a:ext cx="8953500" cy="582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Physical Discomfort including skin reactions at the injection site, such as redness, itching, and swelling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Hormonal Imbalances with potential side effects including mood swings, fatigue, and reduced sexual function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Additionally, long-term misuse may lead to pituitary damage if not utilised correctly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Fluid Retention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Increased Diabetes Susceptibility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Potential for Insulin Resistance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Increased Hunger; certain peptides can stimulate the release of ghrelin, a hormone that induces hunger.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Discomfort from Nausea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Frequent Headaches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Joint Discomfort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However, it's essential to underline that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these effects can vary greatly from one individual to another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largely dictated by the type and dose of peptides used.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Always involve a healthcare professional 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adhere strictly to their guidance regarding dosage</a:t>
            </a: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thereby mitigating potential risks to the greatest extent.</a:t>
            </a:r>
            <a:endParaRPr/>
          </a:p>
        </p:txBody>
      </p:sp>
      <p:pic>
        <p:nvPicPr>
          <p:cNvPr descr="Icon&#10;&#10;Description automatically generated with medium confidence" id="427" name="Google Shape;4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/>
          <p:nvPr>
            <p:ph type="title"/>
          </p:nvPr>
        </p:nvSpPr>
        <p:spPr>
          <a:xfrm>
            <a:off x="1484312" y="257175"/>
            <a:ext cx="10018712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Cosmetics and Skin Health</a:t>
            </a:r>
            <a:endParaRPr/>
          </a:p>
        </p:txBody>
      </p:sp>
      <p:pic>
        <p:nvPicPr>
          <p:cNvPr id="434" name="Google Shape;4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35" name="Google Shape;435;p8"/>
          <p:cNvSpPr txBox="1"/>
          <p:nvPr/>
        </p:nvSpPr>
        <p:spPr>
          <a:xfrm>
            <a:off x="1619250" y="1282700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Peptides are an extremely effective anti-aging ingredient used in cosmetics with a very versatile effect.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Peptides owe their effectiveness to a very small size,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They are able to overcome the epidermal barrier and reach their target destination.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They show high biological activity, which means that their effects are visible on the skin in a short time. </a:t>
            </a:r>
            <a:endParaRPr/>
          </a:p>
          <a:p>
            <a:pPr indent="-120015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None/>
            </a:pPr>
            <a:r>
              <a:t/>
            </a:r>
            <a:endParaRPr b="0" i="0" sz="1800" u="none">
              <a:solidFill>
                <a:srgbClr val="1417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According to studies, cosmetics with peptides are among the least potentially allergenic cosmetics,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This is due to the fact that peptides mimic substances naturally found in the human body.</a:t>
            </a:r>
            <a:endParaRPr/>
          </a:p>
        </p:txBody>
      </p:sp>
      <p:pic>
        <p:nvPicPr>
          <p:cNvPr descr="Icon&#10;&#10;Description automatically generated with medium confidence" id="436" name="Google Shape;4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"/>
          <p:cNvSpPr txBox="1"/>
          <p:nvPr>
            <p:ph type="title"/>
          </p:nvPr>
        </p:nvSpPr>
        <p:spPr>
          <a:xfrm>
            <a:off x="1087437" y="134937"/>
            <a:ext cx="10017125" cy="85407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718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GHK-CU</a:t>
            </a:r>
            <a:endParaRPr/>
          </a:p>
        </p:txBody>
      </p:sp>
      <p:pic>
        <p:nvPicPr>
          <p:cNvPr id="443" name="Google Shape;4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7212" y="-206375"/>
            <a:ext cx="4083050" cy="1530350"/>
          </a:xfrm>
          <a:prstGeom prst="rect">
            <a:avLst/>
          </a:prstGeom>
          <a:noFill/>
          <a:ln>
            <a:noFill/>
          </a:ln>
          <a:effectLst>
            <a:outerShdw blurRad="63500" dir="2700000" dist="38096">
              <a:srgbClr val="000000">
                <a:alpha val="39607"/>
              </a:srgbClr>
            </a:outerShdw>
          </a:effectLst>
        </p:spPr>
      </p:pic>
      <p:sp>
        <p:nvSpPr>
          <p:cNvPr id="444" name="Google Shape;444;p9"/>
          <p:cNvSpPr txBox="1"/>
          <p:nvPr/>
        </p:nvSpPr>
        <p:spPr>
          <a:xfrm>
            <a:off x="1619250" y="1108075"/>
            <a:ext cx="8953500" cy="508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GHK-Cu is a natural peptide in human blood plasma, urine and saliva.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Animal studies show that GHK-Cu can improve wound healing, immune function and skin health </a:t>
            </a:r>
            <a:b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by stimulating collagen, fibroblasts and promoting blood vessel growth. 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Evidence has shown that it acts as a feedback signal that is generated after tissue damage. 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610"/>
              <a:buFont typeface="Arial"/>
              <a:buChar char="•"/>
            </a:pPr>
            <a:r>
              <a:rPr b="0" i="0" lang="en-US" sz="1800" u="none">
                <a:solidFill>
                  <a:srgbClr val="141718"/>
                </a:solidFill>
                <a:latin typeface="Calibri"/>
                <a:ea typeface="Calibri"/>
                <a:cs typeface="Calibri"/>
                <a:sym typeface="Calibri"/>
              </a:rPr>
              <a:t>It also inhibits free radical damage, making it a powerful antioxidant.</a:t>
            </a:r>
            <a:endParaRPr/>
          </a:p>
        </p:txBody>
      </p:sp>
      <p:pic>
        <p:nvPicPr>
          <p:cNvPr descr="Icon&#10;&#10;Description automatically generated with medium confidence" id="445" name="Google Shape;4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750" y="6197600"/>
            <a:ext cx="9874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1212" y="5954712"/>
            <a:ext cx="116046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9"/>
          <p:cNvPicPr preferRelativeResize="0"/>
          <p:nvPr/>
        </p:nvPicPr>
        <p:blipFill rotWithShape="1">
          <a:blip r:embed="rId6">
            <a:alphaModFix/>
          </a:blip>
          <a:srcRect b="13179" l="12522" r="10556" t="12500"/>
          <a:stretch/>
        </p:blipFill>
        <p:spPr>
          <a:xfrm>
            <a:off x="4391025" y="3429000"/>
            <a:ext cx="3409950" cy="3294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pper peptide (GHK-Cu) | SIELC ..." id="448" name="Google Shape;44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62962" y="3937000"/>
            <a:ext cx="228600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7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6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5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3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6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4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1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2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9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5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Parallax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2021-04-20T23:06:12Z</dcterms:created>
  <dc:creator>stephen cassidy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