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3" r:id="rId2"/>
    <p:sldMasterId id="2147483686" r:id="rId3"/>
  </p:sldMasterIdLst>
  <p:notesMasterIdLst>
    <p:notesMasterId r:id="rId33"/>
  </p:notesMasterIdLst>
  <p:sldIdLst>
    <p:sldId id="373" r:id="rId4"/>
    <p:sldId id="291" r:id="rId5"/>
    <p:sldId id="431" r:id="rId6"/>
    <p:sldId id="375" r:id="rId7"/>
    <p:sldId id="376" r:id="rId8"/>
    <p:sldId id="344" r:id="rId9"/>
    <p:sldId id="526" r:id="rId10"/>
    <p:sldId id="432" r:id="rId11"/>
    <p:sldId id="435" r:id="rId12"/>
    <p:sldId id="433" r:id="rId13"/>
    <p:sldId id="434" r:id="rId14"/>
    <p:sldId id="436" r:id="rId15"/>
    <p:sldId id="499" r:id="rId16"/>
    <p:sldId id="500" r:id="rId17"/>
    <p:sldId id="480" r:id="rId18"/>
    <p:sldId id="502" r:id="rId19"/>
    <p:sldId id="518" r:id="rId20"/>
    <p:sldId id="503" r:id="rId21"/>
    <p:sldId id="519" r:id="rId22"/>
    <p:sldId id="520" r:id="rId23"/>
    <p:sldId id="517" r:id="rId24"/>
    <p:sldId id="504" r:id="rId25"/>
    <p:sldId id="521" r:id="rId26"/>
    <p:sldId id="522" r:id="rId27"/>
    <p:sldId id="523" r:id="rId28"/>
    <p:sldId id="524" r:id="rId29"/>
    <p:sldId id="525" r:id="rId30"/>
    <p:sldId id="527" r:id="rId31"/>
    <p:sldId id="528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5807"/>
  </p:normalViewPr>
  <p:slideViewPr>
    <p:cSldViewPr snapToGrid="0">
      <p:cViewPr varScale="1">
        <p:scale>
          <a:sx n="111" d="100"/>
          <a:sy n="111" d="100"/>
        </p:scale>
        <p:origin x="632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viewProps" Target="view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C5C07C-54B9-2F4C-B062-E9E7302C474A}" type="datetimeFigureOut">
              <a:rPr lang="en-US" smtClean="0"/>
              <a:t>8/23/22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1EEE21-21FA-C244-9F3D-C37A5D14C4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6451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Love this – Keep this as the style of the title slide moving forward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3998D6-D544-C34F-A125-9B246B9145B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80669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Let’s cut this into 2 slides about ‘Remember’ – slide 1: Remember: </a:t>
            </a:r>
            <a:r>
              <a:rPr lang="en-US" sz="1200" b="0" dirty="0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Whether she wants to or not, the female body </a:t>
            </a:r>
            <a:r>
              <a:rPr lang="en-US" sz="1200" b="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centers everything </a:t>
            </a:r>
            <a:r>
              <a:rPr lang="en-US" sz="1200" b="0" dirty="0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around the potential to become pregnant/procreation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dirty="0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2 will be Remember: with all the info boxes on this slide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3998D6-D544-C34F-A125-9B246B9145B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13495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3998D6-D544-C34F-A125-9B246B9145B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2377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6793832"/>
            <a:ext cx="12192000" cy="6416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064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C0C75A4-5944-4D50-85DC-53C5CD7D38AD}" type="datetimeFigureOut">
              <a:rPr lang="en-US" smtClean="0"/>
              <a:t>8/23/22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FBC5443-759E-4435-A6CD-D67DD8634E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331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4639"/>
            <a:ext cx="1971675" cy="435768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274639"/>
            <a:ext cx="5762625" cy="435768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C0C75A4-5944-4D50-85DC-53C5CD7D38AD}" type="datetimeFigureOut">
              <a:rPr lang="en-US" smtClean="0"/>
              <a:t>8/23/22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FBC5443-759E-4435-A6CD-D67DD8634E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4956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C0C75A4-5944-4D50-85DC-53C5CD7D38AD}" type="datetimeFigureOut">
              <a:rPr lang="en-US" smtClean="0"/>
              <a:t>8/23/22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FBC5443-759E-4435-A6CD-D67DD8634E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0682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6793832"/>
            <a:ext cx="12192000" cy="6416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7740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C0C75A4-5944-4D50-85DC-53C5CD7D38AD}" type="datetimeFigureOut">
              <a:rPr lang="en-US" smtClean="0"/>
              <a:t>8/23/22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FBC5443-759E-4435-A6CD-D67DD8634E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682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C0C75A4-5944-4D50-85DC-53C5CD7D38AD}" type="datetimeFigureOut">
              <a:rPr lang="en-US" smtClean="0"/>
              <a:t>8/23/22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FBC5443-759E-4435-A6CD-D67DD8634E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5258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1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370013"/>
            <a:ext cx="3867151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C0C75A4-5944-4D50-85DC-53C5CD7D38AD}" type="datetimeFigureOut">
              <a:rPr lang="en-US" smtClean="0"/>
              <a:t>8/23/22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FBC5443-759E-4435-A6CD-D67DD8634E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2504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C0C75A4-5944-4D50-85DC-53C5CD7D38AD}" type="datetimeFigureOut">
              <a:rPr lang="en-US" smtClean="0"/>
              <a:t>8/23/22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FBC5443-759E-4435-A6CD-D67DD8634E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0527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C0C75A4-5944-4D50-85DC-53C5CD7D38AD}" type="datetimeFigureOut">
              <a:rPr lang="en-US" smtClean="0"/>
              <a:t>8/23/22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FBC5443-759E-4435-A6CD-D67DD8634E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5100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C0C75A4-5944-4D50-85DC-53C5CD7D38AD}" type="datetimeFigureOut">
              <a:rPr lang="en-US" smtClean="0"/>
              <a:t>8/23/22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FBC5443-759E-4435-A6CD-D67DD8634E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829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C0C75A4-5944-4D50-85DC-53C5CD7D38AD}" type="datetimeFigureOut">
              <a:rPr lang="en-US" smtClean="0"/>
              <a:t>8/23/22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FBC5443-759E-4435-A6CD-D67DD8634E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4891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C0C75A4-5944-4D50-85DC-53C5CD7D38AD}" type="datetimeFigureOut">
              <a:rPr lang="en-US" smtClean="0"/>
              <a:t>8/23/22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FBC5443-759E-4435-A6CD-D67DD8634E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2929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C0C75A4-5944-4D50-85DC-53C5CD7D38AD}" type="datetimeFigureOut">
              <a:rPr lang="en-US" smtClean="0"/>
              <a:t>8/23/22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FBC5443-759E-4435-A6CD-D67DD8634E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0733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C0C75A4-5944-4D50-85DC-53C5CD7D38AD}" type="datetimeFigureOut">
              <a:rPr lang="en-US" smtClean="0"/>
              <a:t>8/23/22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FBC5443-759E-4435-A6CD-D67DD8634E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7341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4639"/>
            <a:ext cx="1971675" cy="435768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274639"/>
            <a:ext cx="5762625" cy="435768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C0C75A4-5944-4D50-85DC-53C5CD7D38AD}" type="datetimeFigureOut">
              <a:rPr lang="en-US" smtClean="0"/>
              <a:t>8/23/22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FBC5443-759E-4435-A6CD-D67DD8634E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4938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C0C75A4-5944-4D50-85DC-53C5CD7D38AD}" type="datetimeFigureOut">
              <a:rPr lang="en-US" smtClean="0"/>
              <a:t>8/23/22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FBC5443-759E-4435-A6CD-D67DD8634E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0324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6793832"/>
            <a:ext cx="12192000" cy="6416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3688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C0C75A4-5944-4D50-85DC-53C5CD7D38AD}" type="datetimeFigureOut">
              <a:rPr lang="en-US" smtClean="0"/>
              <a:t>8/23/22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FBC5443-759E-4435-A6CD-D67DD8634E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9125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C0C75A4-5944-4D50-85DC-53C5CD7D38AD}" type="datetimeFigureOut">
              <a:rPr lang="en-US" smtClean="0"/>
              <a:t>8/23/22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FBC5443-759E-4435-A6CD-D67DD8634E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0237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1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370013"/>
            <a:ext cx="3867151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C0C75A4-5944-4D50-85DC-53C5CD7D38AD}" type="datetimeFigureOut">
              <a:rPr lang="en-US" smtClean="0"/>
              <a:t>8/23/22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FBC5443-759E-4435-A6CD-D67DD8634E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6877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C0C75A4-5944-4D50-85DC-53C5CD7D38AD}" type="datetimeFigureOut">
              <a:rPr lang="en-US" smtClean="0"/>
              <a:t>8/23/22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FBC5443-759E-4435-A6CD-D67DD8634E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457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C0C75A4-5944-4D50-85DC-53C5CD7D38AD}" type="datetimeFigureOut">
              <a:rPr lang="en-US" smtClean="0"/>
              <a:t>8/23/22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FBC5443-759E-4435-A6CD-D67DD8634E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31855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C0C75A4-5944-4D50-85DC-53C5CD7D38AD}" type="datetimeFigureOut">
              <a:rPr lang="en-US" smtClean="0"/>
              <a:t>8/23/22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FBC5443-759E-4435-A6CD-D67DD8634E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7937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C0C75A4-5944-4D50-85DC-53C5CD7D38AD}" type="datetimeFigureOut">
              <a:rPr lang="en-US" smtClean="0"/>
              <a:t>8/23/22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FBC5443-759E-4435-A6CD-D67DD8634E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5276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C0C75A4-5944-4D50-85DC-53C5CD7D38AD}" type="datetimeFigureOut">
              <a:rPr lang="en-US" smtClean="0"/>
              <a:t>8/23/22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FBC5443-759E-4435-A6CD-D67DD8634E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95974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C0C75A4-5944-4D50-85DC-53C5CD7D38AD}" type="datetimeFigureOut">
              <a:rPr lang="en-US" smtClean="0"/>
              <a:t>8/23/22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FBC5443-759E-4435-A6CD-D67DD8634E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59430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C0C75A4-5944-4D50-85DC-53C5CD7D38AD}" type="datetimeFigureOut">
              <a:rPr lang="en-US" smtClean="0"/>
              <a:t>8/23/22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FBC5443-759E-4435-A6CD-D67DD8634E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48017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4639"/>
            <a:ext cx="1971675" cy="435768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274639"/>
            <a:ext cx="5762625" cy="435768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C0C75A4-5944-4D50-85DC-53C5CD7D38AD}" type="datetimeFigureOut">
              <a:rPr lang="en-US" smtClean="0"/>
              <a:t>8/23/22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FBC5443-759E-4435-A6CD-D67DD8634E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19566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C0C75A4-5944-4D50-85DC-53C5CD7D38AD}" type="datetimeFigureOut">
              <a:rPr lang="en-US" smtClean="0"/>
              <a:t>8/23/22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FBC5443-759E-4435-A6CD-D67DD8634E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173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1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370013"/>
            <a:ext cx="3867151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C0C75A4-5944-4D50-85DC-53C5CD7D38AD}" type="datetimeFigureOut">
              <a:rPr lang="en-US" smtClean="0"/>
              <a:t>8/23/22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FBC5443-759E-4435-A6CD-D67DD8634E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777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C0C75A4-5944-4D50-85DC-53C5CD7D38AD}" type="datetimeFigureOut">
              <a:rPr lang="en-US" smtClean="0"/>
              <a:t>8/23/22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FBC5443-759E-4435-A6CD-D67DD8634E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029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C0C75A4-5944-4D50-85DC-53C5CD7D38AD}" type="datetimeFigureOut">
              <a:rPr lang="en-US" smtClean="0"/>
              <a:t>8/23/22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FBC5443-759E-4435-A6CD-D67DD8634E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24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C0C75A4-5944-4D50-85DC-53C5CD7D38AD}" type="datetimeFigureOut">
              <a:rPr lang="en-US" smtClean="0"/>
              <a:t>8/23/22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FBC5443-759E-4435-A6CD-D67DD8634E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829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C0C75A4-5944-4D50-85DC-53C5CD7D38AD}" type="datetimeFigureOut">
              <a:rPr lang="en-US" smtClean="0"/>
              <a:t>8/23/22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FBC5443-759E-4435-A6CD-D67DD8634E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961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C0C75A4-5944-4D50-85DC-53C5CD7D38AD}" type="datetimeFigureOut">
              <a:rPr lang="en-US" smtClean="0"/>
              <a:t>8/23/22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FBC5443-759E-4435-A6CD-D67DD8634E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008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845575" y="5978012"/>
            <a:ext cx="2507226" cy="5995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571"/>
          <a:stretch/>
        </p:blipFill>
        <p:spPr>
          <a:xfrm>
            <a:off x="900754" y="6033108"/>
            <a:ext cx="473121" cy="38880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845575" y="5978012"/>
            <a:ext cx="2507226" cy="5995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571"/>
          <a:stretch/>
        </p:blipFill>
        <p:spPr>
          <a:xfrm>
            <a:off x="900754" y="6033108"/>
            <a:ext cx="473121" cy="388800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1373875" y="6127601"/>
            <a:ext cx="2032929" cy="1949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7" dirty="0">
                <a:solidFill>
                  <a:schemeClr val="bg1">
                    <a:lumMod val="65000"/>
                  </a:schemeClr>
                </a:solidFill>
              </a:rPr>
              <a:t>Copyright 2022: Carrie Jones, ND, FABNE, MPH</a:t>
            </a:r>
          </a:p>
        </p:txBody>
      </p:sp>
      <p:sp>
        <p:nvSpPr>
          <p:cNvPr id="16" name="Oval 15"/>
          <p:cNvSpPr/>
          <p:nvPr userDrawn="1"/>
        </p:nvSpPr>
        <p:spPr>
          <a:xfrm>
            <a:off x="916783" y="6050074"/>
            <a:ext cx="364330" cy="364330"/>
          </a:xfrm>
          <a:prstGeom prst="ellipse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102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571"/>
          <a:stretch/>
        </p:blipFill>
        <p:spPr>
          <a:xfrm>
            <a:off x="900754" y="6046053"/>
            <a:ext cx="473121" cy="3888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1373875" y="6127601"/>
            <a:ext cx="2032929" cy="1949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7" dirty="0">
                <a:solidFill>
                  <a:schemeClr val="accent5"/>
                </a:solidFill>
              </a:rPr>
              <a:t>Copyright 2022: Carrie Jones, ND, FABNE, MPH</a:t>
            </a:r>
          </a:p>
        </p:txBody>
      </p:sp>
    </p:spTree>
    <p:extLst>
      <p:ext uri="{BB962C8B-B14F-4D97-AF65-F5344CB8AC3E}">
        <p14:creationId xmlns:p14="http://schemas.microsoft.com/office/powerpoint/2010/main" val="3921095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845575" y="5978012"/>
            <a:ext cx="2507226" cy="5995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571"/>
          <a:stretch/>
        </p:blipFill>
        <p:spPr>
          <a:xfrm>
            <a:off x="900754" y="6033108"/>
            <a:ext cx="473121" cy="38880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845575" y="5978012"/>
            <a:ext cx="2507226" cy="5995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571"/>
          <a:stretch/>
        </p:blipFill>
        <p:spPr>
          <a:xfrm>
            <a:off x="900754" y="6033108"/>
            <a:ext cx="473121" cy="388800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1373875" y="6127601"/>
            <a:ext cx="2032929" cy="1949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7" dirty="0">
                <a:solidFill>
                  <a:schemeClr val="bg1">
                    <a:lumMod val="65000"/>
                  </a:schemeClr>
                </a:solidFill>
              </a:rPr>
              <a:t>Copyright 2022: Carrie Jones, ND, FABNE, MPH</a:t>
            </a:r>
          </a:p>
        </p:txBody>
      </p:sp>
      <p:sp>
        <p:nvSpPr>
          <p:cNvPr id="16" name="Oval 15"/>
          <p:cNvSpPr/>
          <p:nvPr userDrawn="1"/>
        </p:nvSpPr>
        <p:spPr>
          <a:xfrm>
            <a:off x="916783" y="6050074"/>
            <a:ext cx="364330" cy="364330"/>
          </a:xfrm>
          <a:prstGeom prst="ellipse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6793832"/>
            <a:ext cx="12192000" cy="6416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070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sv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5.sv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7.jpeg"/><Relationship Id="rId7" Type="http://schemas.openxmlformats.org/officeDocument/2006/relationships/image" Target="../media/image20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577088" y="577088"/>
            <a:ext cx="11037824" cy="5039360"/>
          </a:xfrm>
          <a:prstGeom prst="roundRect">
            <a:avLst>
              <a:gd name="adj" fmla="val 58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601680" y="1491550"/>
            <a:ext cx="426458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Josefin Sans Medium" pitchFamily="2" charset="0"/>
                <a:ea typeface="Josefin Sans" pitchFamily="2" charset="0"/>
                <a:cs typeface="+mn-cs"/>
              </a:rPr>
              <a:t>Estrogen</a:t>
            </a: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>
                <a:solidFill>
                  <a:prstClr val="white"/>
                </a:solidFill>
                <a:latin typeface="Josefin Sans Medium" pitchFamily="2" charset="0"/>
                <a:ea typeface="Josefin Sans" pitchFamily="2" charset="0"/>
              </a:rPr>
              <a:t>Gone</a:t>
            </a: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Josefin Sans Medium" pitchFamily="2" charset="0"/>
                <a:ea typeface="Josefin Sans" pitchFamily="2" charset="0"/>
                <a:cs typeface="+mn-cs"/>
              </a:rPr>
              <a:t>Wild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961402" y="4198903"/>
            <a:ext cx="354513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Josefin Sans" pitchFamily="2" charset="0"/>
                <a:ea typeface="Josefin Sans" pitchFamily="2" charset="0"/>
                <a:cs typeface="+mn-cs"/>
              </a:rPr>
              <a:t>Carrie Jones, ND, FABNE, MPH</a:t>
            </a:r>
          </a:p>
        </p:txBody>
      </p:sp>
      <p:sp>
        <p:nvSpPr>
          <p:cNvPr id="2" name="Rectangle 1"/>
          <p:cNvSpPr/>
          <p:nvPr/>
        </p:nvSpPr>
        <p:spPr>
          <a:xfrm>
            <a:off x="681790" y="5975684"/>
            <a:ext cx="645206" cy="4866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7454096" y="577088"/>
            <a:ext cx="4160816" cy="5039360"/>
          </a:xfrm>
          <a:prstGeom prst="roundRect">
            <a:avLst>
              <a:gd name="adj" fmla="val 7243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7963326" y="2179864"/>
            <a:ext cx="3150302" cy="1897009"/>
            <a:chOff x="3959411" y="1550629"/>
            <a:chExt cx="2638101" cy="1588579"/>
          </a:xfrm>
          <a:solidFill>
            <a:schemeClr val="accent1"/>
          </a:solidFill>
        </p:grpSpPr>
        <p:sp>
          <p:nvSpPr>
            <p:cNvPr id="19" name="Freeform 10"/>
            <p:cNvSpPr>
              <a:spLocks noEditPoints="1"/>
            </p:cNvSpPr>
            <p:nvPr/>
          </p:nvSpPr>
          <p:spPr bwMode="auto">
            <a:xfrm>
              <a:off x="3959411" y="1550629"/>
              <a:ext cx="2638101" cy="1588579"/>
            </a:xfrm>
            <a:custGeom>
              <a:avLst/>
              <a:gdLst>
                <a:gd name="T0" fmla="*/ 1182 w 3137"/>
                <a:gd name="T1" fmla="*/ 808 h 1889"/>
                <a:gd name="T2" fmla="*/ 1144 w 3137"/>
                <a:gd name="T3" fmla="*/ 711 h 1889"/>
                <a:gd name="T4" fmla="*/ 1243 w 3137"/>
                <a:gd name="T5" fmla="*/ 665 h 1889"/>
                <a:gd name="T6" fmla="*/ 1286 w 3137"/>
                <a:gd name="T7" fmla="*/ 771 h 1889"/>
                <a:gd name="T8" fmla="*/ 1247 w 3137"/>
                <a:gd name="T9" fmla="*/ 819 h 1889"/>
                <a:gd name="T10" fmla="*/ 1273 w 3137"/>
                <a:gd name="T11" fmla="*/ 1090 h 1889"/>
                <a:gd name="T12" fmla="*/ 1586 w 3137"/>
                <a:gd name="T13" fmla="*/ 909 h 1889"/>
                <a:gd name="T14" fmla="*/ 2006 w 3137"/>
                <a:gd name="T15" fmla="*/ 213 h 1889"/>
                <a:gd name="T16" fmla="*/ 2388 w 3137"/>
                <a:gd name="T17" fmla="*/ 415 h 1889"/>
                <a:gd name="T18" fmla="*/ 2394 w 3137"/>
                <a:gd name="T19" fmla="*/ 160 h 1889"/>
                <a:gd name="T20" fmla="*/ 2348 w 3137"/>
                <a:gd name="T21" fmla="*/ 79 h 1889"/>
                <a:gd name="T22" fmla="*/ 2424 w 3137"/>
                <a:gd name="T23" fmla="*/ 6 h 1889"/>
                <a:gd name="T24" fmla="*/ 2501 w 3137"/>
                <a:gd name="T25" fmla="*/ 78 h 1889"/>
                <a:gd name="T26" fmla="*/ 2456 w 3137"/>
                <a:gd name="T27" fmla="*/ 161 h 1889"/>
                <a:gd name="T28" fmla="*/ 2583 w 3137"/>
                <a:gd name="T29" fmla="*/ 401 h 1889"/>
                <a:gd name="T30" fmla="*/ 2984 w 3137"/>
                <a:gd name="T31" fmla="*/ 117 h 1889"/>
                <a:gd name="T32" fmla="*/ 3005 w 3137"/>
                <a:gd name="T33" fmla="*/ 23 h 1889"/>
                <a:gd name="T34" fmla="*/ 3116 w 3137"/>
                <a:gd name="T35" fmla="*/ 28 h 1889"/>
                <a:gd name="T36" fmla="*/ 3104 w 3137"/>
                <a:gd name="T37" fmla="*/ 142 h 1889"/>
                <a:gd name="T38" fmla="*/ 3019 w 3137"/>
                <a:gd name="T39" fmla="*/ 173 h 1889"/>
                <a:gd name="T40" fmla="*/ 3021 w 3137"/>
                <a:gd name="T41" fmla="*/ 825 h 1889"/>
                <a:gd name="T42" fmla="*/ 2426 w 3137"/>
                <a:gd name="T43" fmla="*/ 963 h 1889"/>
                <a:gd name="T44" fmla="*/ 2059 w 3137"/>
                <a:gd name="T45" fmla="*/ 1609 h 1889"/>
                <a:gd name="T46" fmla="*/ 1617 w 3137"/>
                <a:gd name="T47" fmla="*/ 1866 h 1889"/>
                <a:gd name="T48" fmla="*/ 839 w 3137"/>
                <a:gd name="T49" fmla="*/ 1858 h 1889"/>
                <a:gd name="T50" fmla="*/ 494 w 3137"/>
                <a:gd name="T51" fmla="*/ 1684 h 1889"/>
                <a:gd name="T52" fmla="*/ 169 w 3137"/>
                <a:gd name="T53" fmla="*/ 1841 h 1889"/>
                <a:gd name="T54" fmla="*/ 60 w 3137"/>
                <a:gd name="T55" fmla="*/ 1886 h 1889"/>
                <a:gd name="T56" fmla="*/ 5 w 3137"/>
                <a:gd name="T57" fmla="*/ 1772 h 1889"/>
                <a:gd name="T58" fmla="*/ 89 w 3137"/>
                <a:gd name="T59" fmla="*/ 1707 h 1889"/>
                <a:gd name="T60" fmla="*/ 392 w 3137"/>
                <a:gd name="T61" fmla="*/ 1516 h 1889"/>
                <a:gd name="T62" fmla="*/ 404 w 3137"/>
                <a:gd name="T63" fmla="*/ 1130 h 1889"/>
                <a:gd name="T64" fmla="*/ 844 w 3137"/>
                <a:gd name="T65" fmla="*/ 908 h 1889"/>
                <a:gd name="T66" fmla="*/ 1176 w 3137"/>
                <a:gd name="T67" fmla="*/ 1099 h 1889"/>
                <a:gd name="T68" fmla="*/ 2390 w 3137"/>
                <a:gd name="T69" fmla="*/ 482 h 1889"/>
                <a:gd name="T70" fmla="*/ 1657 w 3137"/>
                <a:gd name="T71" fmla="*/ 474 h 1889"/>
                <a:gd name="T72" fmla="*/ 1646 w 3137"/>
                <a:gd name="T73" fmla="*/ 905 h 1889"/>
                <a:gd name="T74" fmla="*/ 2038 w 3137"/>
                <a:gd name="T75" fmla="*/ 1117 h 1889"/>
                <a:gd name="T76" fmla="*/ 2396 w 3137"/>
                <a:gd name="T77" fmla="*/ 701 h 1889"/>
                <a:gd name="T78" fmla="*/ 1612 w 3137"/>
                <a:gd name="T79" fmla="*/ 1800 h 1889"/>
                <a:gd name="T80" fmla="*/ 1998 w 3137"/>
                <a:gd name="T81" fmla="*/ 1594 h 1889"/>
                <a:gd name="T82" fmla="*/ 2001 w 3137"/>
                <a:gd name="T83" fmla="*/ 1188 h 1889"/>
                <a:gd name="T84" fmla="*/ 1610 w 3137"/>
                <a:gd name="T85" fmla="*/ 965 h 1889"/>
                <a:gd name="T86" fmla="*/ 1243 w 3137"/>
                <a:gd name="T87" fmla="*/ 1380 h 1889"/>
                <a:gd name="T88" fmla="*/ 807 w 3137"/>
                <a:gd name="T89" fmla="*/ 1800 h 1889"/>
                <a:gd name="T90" fmla="*/ 1188 w 3137"/>
                <a:gd name="T91" fmla="*/ 1587 h 1889"/>
                <a:gd name="T92" fmla="*/ 828 w 3137"/>
                <a:gd name="T93" fmla="*/ 963 h 1889"/>
                <a:gd name="T94" fmla="*/ 447 w 3137"/>
                <a:gd name="T95" fmla="*/ 1175 h 1889"/>
                <a:gd name="T96" fmla="*/ 3060 w 3137"/>
                <a:gd name="T97" fmla="*/ 692 h 1889"/>
                <a:gd name="T98" fmla="*/ 2799 w 3137"/>
                <a:gd name="T99" fmla="*/ 404 h 1889"/>
                <a:gd name="T100" fmla="*/ 2451 w 3137"/>
                <a:gd name="T101" fmla="*/ 909 h 1889"/>
                <a:gd name="T102" fmla="*/ 2888 w 3137"/>
                <a:gd name="T103" fmla="*/ 889 h 1889"/>
                <a:gd name="T104" fmla="*/ 165 w 3137"/>
                <a:gd name="T105" fmla="*/ 1759 h 1889"/>
                <a:gd name="T106" fmla="*/ 399 w 3137"/>
                <a:gd name="T107" fmla="*/ 1629 h 18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137" h="1889">
                  <a:moveTo>
                    <a:pt x="1186" y="1104"/>
                  </a:moveTo>
                  <a:lnTo>
                    <a:pt x="1186" y="1023"/>
                  </a:lnTo>
                  <a:lnTo>
                    <a:pt x="1186" y="946"/>
                  </a:lnTo>
                  <a:lnTo>
                    <a:pt x="1186" y="825"/>
                  </a:lnTo>
                  <a:lnTo>
                    <a:pt x="1186" y="816"/>
                  </a:lnTo>
                  <a:lnTo>
                    <a:pt x="1182" y="808"/>
                  </a:lnTo>
                  <a:lnTo>
                    <a:pt x="1175" y="803"/>
                  </a:lnTo>
                  <a:lnTo>
                    <a:pt x="1158" y="789"/>
                  </a:lnTo>
                  <a:lnTo>
                    <a:pt x="1146" y="771"/>
                  </a:lnTo>
                  <a:lnTo>
                    <a:pt x="1140" y="752"/>
                  </a:lnTo>
                  <a:lnTo>
                    <a:pt x="1138" y="732"/>
                  </a:lnTo>
                  <a:lnTo>
                    <a:pt x="1144" y="711"/>
                  </a:lnTo>
                  <a:lnTo>
                    <a:pt x="1153" y="693"/>
                  </a:lnTo>
                  <a:lnTo>
                    <a:pt x="1166" y="679"/>
                  </a:lnTo>
                  <a:lnTo>
                    <a:pt x="1183" y="668"/>
                  </a:lnTo>
                  <a:lnTo>
                    <a:pt x="1203" y="662"/>
                  </a:lnTo>
                  <a:lnTo>
                    <a:pt x="1222" y="660"/>
                  </a:lnTo>
                  <a:lnTo>
                    <a:pt x="1243" y="665"/>
                  </a:lnTo>
                  <a:lnTo>
                    <a:pt x="1261" y="675"/>
                  </a:lnTo>
                  <a:lnTo>
                    <a:pt x="1277" y="689"/>
                  </a:lnTo>
                  <a:lnTo>
                    <a:pt x="1288" y="707"/>
                  </a:lnTo>
                  <a:lnTo>
                    <a:pt x="1293" y="730"/>
                  </a:lnTo>
                  <a:lnTo>
                    <a:pt x="1293" y="752"/>
                  </a:lnTo>
                  <a:lnTo>
                    <a:pt x="1286" y="771"/>
                  </a:lnTo>
                  <a:lnTo>
                    <a:pt x="1275" y="789"/>
                  </a:lnTo>
                  <a:lnTo>
                    <a:pt x="1256" y="804"/>
                  </a:lnTo>
                  <a:lnTo>
                    <a:pt x="1254" y="807"/>
                  </a:lnTo>
                  <a:lnTo>
                    <a:pt x="1251" y="811"/>
                  </a:lnTo>
                  <a:lnTo>
                    <a:pt x="1248" y="815"/>
                  </a:lnTo>
                  <a:lnTo>
                    <a:pt x="1247" y="819"/>
                  </a:lnTo>
                  <a:lnTo>
                    <a:pt x="1246" y="823"/>
                  </a:lnTo>
                  <a:lnTo>
                    <a:pt x="1246" y="1095"/>
                  </a:lnTo>
                  <a:lnTo>
                    <a:pt x="1246" y="1097"/>
                  </a:lnTo>
                  <a:lnTo>
                    <a:pt x="1247" y="1100"/>
                  </a:lnTo>
                  <a:lnTo>
                    <a:pt x="1247" y="1104"/>
                  </a:lnTo>
                  <a:lnTo>
                    <a:pt x="1273" y="1090"/>
                  </a:lnTo>
                  <a:lnTo>
                    <a:pt x="1297" y="1077"/>
                  </a:lnTo>
                  <a:lnTo>
                    <a:pt x="1494" y="967"/>
                  </a:lnTo>
                  <a:lnTo>
                    <a:pt x="1535" y="943"/>
                  </a:lnTo>
                  <a:lnTo>
                    <a:pt x="1574" y="921"/>
                  </a:lnTo>
                  <a:lnTo>
                    <a:pt x="1582" y="915"/>
                  </a:lnTo>
                  <a:lnTo>
                    <a:pt x="1586" y="909"/>
                  </a:lnTo>
                  <a:lnTo>
                    <a:pt x="1587" y="900"/>
                  </a:lnTo>
                  <a:lnTo>
                    <a:pt x="1586" y="472"/>
                  </a:lnTo>
                  <a:lnTo>
                    <a:pt x="1589" y="459"/>
                  </a:lnTo>
                  <a:lnTo>
                    <a:pt x="1594" y="449"/>
                  </a:lnTo>
                  <a:lnTo>
                    <a:pt x="1604" y="442"/>
                  </a:lnTo>
                  <a:lnTo>
                    <a:pt x="2006" y="213"/>
                  </a:lnTo>
                  <a:lnTo>
                    <a:pt x="2015" y="209"/>
                  </a:lnTo>
                  <a:lnTo>
                    <a:pt x="2023" y="209"/>
                  </a:lnTo>
                  <a:lnTo>
                    <a:pt x="2031" y="213"/>
                  </a:lnTo>
                  <a:lnTo>
                    <a:pt x="2380" y="411"/>
                  </a:lnTo>
                  <a:lnTo>
                    <a:pt x="2384" y="414"/>
                  </a:lnTo>
                  <a:lnTo>
                    <a:pt x="2388" y="415"/>
                  </a:lnTo>
                  <a:lnTo>
                    <a:pt x="2392" y="418"/>
                  </a:lnTo>
                  <a:lnTo>
                    <a:pt x="2394" y="413"/>
                  </a:lnTo>
                  <a:lnTo>
                    <a:pt x="2394" y="408"/>
                  </a:lnTo>
                  <a:lnTo>
                    <a:pt x="2394" y="402"/>
                  </a:lnTo>
                  <a:lnTo>
                    <a:pt x="2394" y="169"/>
                  </a:lnTo>
                  <a:lnTo>
                    <a:pt x="2394" y="160"/>
                  </a:lnTo>
                  <a:lnTo>
                    <a:pt x="2390" y="152"/>
                  </a:lnTo>
                  <a:lnTo>
                    <a:pt x="2382" y="146"/>
                  </a:lnTo>
                  <a:lnTo>
                    <a:pt x="2367" y="133"/>
                  </a:lnTo>
                  <a:lnTo>
                    <a:pt x="2356" y="117"/>
                  </a:lnTo>
                  <a:lnTo>
                    <a:pt x="2349" y="99"/>
                  </a:lnTo>
                  <a:lnTo>
                    <a:pt x="2348" y="79"/>
                  </a:lnTo>
                  <a:lnTo>
                    <a:pt x="2350" y="61"/>
                  </a:lnTo>
                  <a:lnTo>
                    <a:pt x="2358" y="42"/>
                  </a:lnTo>
                  <a:lnTo>
                    <a:pt x="2371" y="27"/>
                  </a:lnTo>
                  <a:lnTo>
                    <a:pt x="2386" y="15"/>
                  </a:lnTo>
                  <a:lnTo>
                    <a:pt x="2404" y="8"/>
                  </a:lnTo>
                  <a:lnTo>
                    <a:pt x="2424" y="6"/>
                  </a:lnTo>
                  <a:lnTo>
                    <a:pt x="2443" y="7"/>
                  </a:lnTo>
                  <a:lnTo>
                    <a:pt x="2460" y="15"/>
                  </a:lnTo>
                  <a:lnTo>
                    <a:pt x="2476" y="25"/>
                  </a:lnTo>
                  <a:lnTo>
                    <a:pt x="2489" y="40"/>
                  </a:lnTo>
                  <a:lnTo>
                    <a:pt x="2497" y="58"/>
                  </a:lnTo>
                  <a:lnTo>
                    <a:pt x="2501" y="78"/>
                  </a:lnTo>
                  <a:lnTo>
                    <a:pt x="2501" y="97"/>
                  </a:lnTo>
                  <a:lnTo>
                    <a:pt x="2494" y="116"/>
                  </a:lnTo>
                  <a:lnTo>
                    <a:pt x="2484" y="131"/>
                  </a:lnTo>
                  <a:lnTo>
                    <a:pt x="2468" y="146"/>
                  </a:lnTo>
                  <a:lnTo>
                    <a:pt x="2460" y="152"/>
                  </a:lnTo>
                  <a:lnTo>
                    <a:pt x="2456" y="161"/>
                  </a:lnTo>
                  <a:lnTo>
                    <a:pt x="2455" y="172"/>
                  </a:lnTo>
                  <a:lnTo>
                    <a:pt x="2455" y="413"/>
                  </a:lnTo>
                  <a:lnTo>
                    <a:pt x="2455" y="422"/>
                  </a:lnTo>
                  <a:lnTo>
                    <a:pt x="2455" y="431"/>
                  </a:lnTo>
                  <a:lnTo>
                    <a:pt x="2519" y="415"/>
                  </a:lnTo>
                  <a:lnTo>
                    <a:pt x="2583" y="401"/>
                  </a:lnTo>
                  <a:lnTo>
                    <a:pt x="2786" y="350"/>
                  </a:lnTo>
                  <a:lnTo>
                    <a:pt x="2799" y="346"/>
                  </a:lnTo>
                  <a:lnTo>
                    <a:pt x="2811" y="338"/>
                  </a:lnTo>
                  <a:lnTo>
                    <a:pt x="2822" y="328"/>
                  </a:lnTo>
                  <a:lnTo>
                    <a:pt x="2981" y="123"/>
                  </a:lnTo>
                  <a:lnTo>
                    <a:pt x="2984" y="117"/>
                  </a:lnTo>
                  <a:lnTo>
                    <a:pt x="2985" y="109"/>
                  </a:lnTo>
                  <a:lnTo>
                    <a:pt x="2984" y="103"/>
                  </a:lnTo>
                  <a:lnTo>
                    <a:pt x="2981" y="80"/>
                  </a:lnTo>
                  <a:lnTo>
                    <a:pt x="2984" y="58"/>
                  </a:lnTo>
                  <a:lnTo>
                    <a:pt x="2992" y="38"/>
                  </a:lnTo>
                  <a:lnTo>
                    <a:pt x="3005" y="23"/>
                  </a:lnTo>
                  <a:lnTo>
                    <a:pt x="3022" y="10"/>
                  </a:lnTo>
                  <a:lnTo>
                    <a:pt x="3041" y="2"/>
                  </a:lnTo>
                  <a:lnTo>
                    <a:pt x="3062" y="0"/>
                  </a:lnTo>
                  <a:lnTo>
                    <a:pt x="3083" y="6"/>
                  </a:lnTo>
                  <a:lnTo>
                    <a:pt x="3102" y="15"/>
                  </a:lnTo>
                  <a:lnTo>
                    <a:pt x="3116" y="28"/>
                  </a:lnTo>
                  <a:lnTo>
                    <a:pt x="3128" y="45"/>
                  </a:lnTo>
                  <a:lnTo>
                    <a:pt x="3134" y="65"/>
                  </a:lnTo>
                  <a:lnTo>
                    <a:pt x="3134" y="88"/>
                  </a:lnTo>
                  <a:lnTo>
                    <a:pt x="3129" y="109"/>
                  </a:lnTo>
                  <a:lnTo>
                    <a:pt x="3119" y="127"/>
                  </a:lnTo>
                  <a:lnTo>
                    <a:pt x="3104" y="142"/>
                  </a:lnTo>
                  <a:lnTo>
                    <a:pt x="3085" y="151"/>
                  </a:lnTo>
                  <a:lnTo>
                    <a:pt x="3062" y="154"/>
                  </a:lnTo>
                  <a:lnTo>
                    <a:pt x="3048" y="155"/>
                  </a:lnTo>
                  <a:lnTo>
                    <a:pt x="3036" y="159"/>
                  </a:lnTo>
                  <a:lnTo>
                    <a:pt x="3027" y="165"/>
                  </a:lnTo>
                  <a:lnTo>
                    <a:pt x="3019" y="173"/>
                  </a:lnTo>
                  <a:lnTo>
                    <a:pt x="3011" y="184"/>
                  </a:lnTo>
                  <a:lnTo>
                    <a:pt x="2937" y="278"/>
                  </a:lnTo>
                  <a:lnTo>
                    <a:pt x="2862" y="374"/>
                  </a:lnTo>
                  <a:lnTo>
                    <a:pt x="3000" y="536"/>
                  </a:lnTo>
                  <a:lnTo>
                    <a:pt x="3137" y="698"/>
                  </a:lnTo>
                  <a:lnTo>
                    <a:pt x="3021" y="825"/>
                  </a:lnTo>
                  <a:lnTo>
                    <a:pt x="2820" y="1046"/>
                  </a:lnTo>
                  <a:lnTo>
                    <a:pt x="2812" y="1053"/>
                  </a:lnTo>
                  <a:lnTo>
                    <a:pt x="2803" y="1056"/>
                  </a:lnTo>
                  <a:lnTo>
                    <a:pt x="2793" y="1054"/>
                  </a:lnTo>
                  <a:lnTo>
                    <a:pt x="2438" y="963"/>
                  </a:lnTo>
                  <a:lnTo>
                    <a:pt x="2426" y="963"/>
                  </a:lnTo>
                  <a:lnTo>
                    <a:pt x="2415" y="967"/>
                  </a:lnTo>
                  <a:lnTo>
                    <a:pt x="2072" y="1162"/>
                  </a:lnTo>
                  <a:lnTo>
                    <a:pt x="2064" y="1168"/>
                  </a:lnTo>
                  <a:lnTo>
                    <a:pt x="2060" y="1176"/>
                  </a:lnTo>
                  <a:lnTo>
                    <a:pt x="2059" y="1185"/>
                  </a:lnTo>
                  <a:lnTo>
                    <a:pt x="2059" y="1609"/>
                  </a:lnTo>
                  <a:lnTo>
                    <a:pt x="2057" y="1620"/>
                  </a:lnTo>
                  <a:lnTo>
                    <a:pt x="2053" y="1628"/>
                  </a:lnTo>
                  <a:lnTo>
                    <a:pt x="2044" y="1634"/>
                  </a:lnTo>
                  <a:lnTo>
                    <a:pt x="1637" y="1863"/>
                  </a:lnTo>
                  <a:lnTo>
                    <a:pt x="1627" y="1867"/>
                  </a:lnTo>
                  <a:lnTo>
                    <a:pt x="1617" y="1866"/>
                  </a:lnTo>
                  <a:lnTo>
                    <a:pt x="1608" y="1862"/>
                  </a:lnTo>
                  <a:lnTo>
                    <a:pt x="1230" y="1649"/>
                  </a:lnTo>
                  <a:lnTo>
                    <a:pt x="1221" y="1645"/>
                  </a:lnTo>
                  <a:lnTo>
                    <a:pt x="1212" y="1645"/>
                  </a:lnTo>
                  <a:lnTo>
                    <a:pt x="1203" y="1649"/>
                  </a:lnTo>
                  <a:lnTo>
                    <a:pt x="839" y="1858"/>
                  </a:lnTo>
                  <a:lnTo>
                    <a:pt x="830" y="1863"/>
                  </a:lnTo>
                  <a:lnTo>
                    <a:pt x="819" y="1866"/>
                  </a:lnTo>
                  <a:lnTo>
                    <a:pt x="809" y="1865"/>
                  </a:lnTo>
                  <a:lnTo>
                    <a:pt x="798" y="1859"/>
                  </a:lnTo>
                  <a:lnTo>
                    <a:pt x="646" y="1772"/>
                  </a:lnTo>
                  <a:lnTo>
                    <a:pt x="494" y="1684"/>
                  </a:lnTo>
                  <a:lnTo>
                    <a:pt x="484" y="1680"/>
                  </a:lnTo>
                  <a:lnTo>
                    <a:pt x="475" y="1680"/>
                  </a:lnTo>
                  <a:lnTo>
                    <a:pt x="464" y="1684"/>
                  </a:lnTo>
                  <a:lnTo>
                    <a:pt x="192" y="1836"/>
                  </a:lnTo>
                  <a:lnTo>
                    <a:pt x="183" y="1840"/>
                  </a:lnTo>
                  <a:lnTo>
                    <a:pt x="169" y="1841"/>
                  </a:lnTo>
                  <a:lnTo>
                    <a:pt x="158" y="1857"/>
                  </a:lnTo>
                  <a:lnTo>
                    <a:pt x="144" y="1871"/>
                  </a:lnTo>
                  <a:lnTo>
                    <a:pt x="127" y="1882"/>
                  </a:lnTo>
                  <a:lnTo>
                    <a:pt x="104" y="1888"/>
                  </a:lnTo>
                  <a:lnTo>
                    <a:pt x="82" y="1889"/>
                  </a:lnTo>
                  <a:lnTo>
                    <a:pt x="60" y="1886"/>
                  </a:lnTo>
                  <a:lnTo>
                    <a:pt x="39" y="1875"/>
                  </a:lnTo>
                  <a:lnTo>
                    <a:pt x="22" y="1861"/>
                  </a:lnTo>
                  <a:lnTo>
                    <a:pt x="9" y="1842"/>
                  </a:lnTo>
                  <a:lnTo>
                    <a:pt x="1" y="1820"/>
                  </a:lnTo>
                  <a:lnTo>
                    <a:pt x="0" y="1795"/>
                  </a:lnTo>
                  <a:lnTo>
                    <a:pt x="5" y="1772"/>
                  </a:lnTo>
                  <a:lnTo>
                    <a:pt x="14" y="1751"/>
                  </a:lnTo>
                  <a:lnTo>
                    <a:pt x="30" y="1734"/>
                  </a:lnTo>
                  <a:lnTo>
                    <a:pt x="48" y="1722"/>
                  </a:lnTo>
                  <a:lnTo>
                    <a:pt x="72" y="1715"/>
                  </a:lnTo>
                  <a:lnTo>
                    <a:pt x="81" y="1713"/>
                  </a:lnTo>
                  <a:lnTo>
                    <a:pt x="89" y="1707"/>
                  </a:lnTo>
                  <a:lnTo>
                    <a:pt x="95" y="1702"/>
                  </a:lnTo>
                  <a:lnTo>
                    <a:pt x="103" y="1697"/>
                  </a:lnTo>
                  <a:lnTo>
                    <a:pt x="375" y="1545"/>
                  </a:lnTo>
                  <a:lnTo>
                    <a:pt x="385" y="1539"/>
                  </a:lnTo>
                  <a:lnTo>
                    <a:pt x="391" y="1529"/>
                  </a:lnTo>
                  <a:lnTo>
                    <a:pt x="392" y="1516"/>
                  </a:lnTo>
                  <a:lnTo>
                    <a:pt x="392" y="1221"/>
                  </a:lnTo>
                  <a:lnTo>
                    <a:pt x="394" y="1147"/>
                  </a:lnTo>
                  <a:lnTo>
                    <a:pt x="395" y="1143"/>
                  </a:lnTo>
                  <a:lnTo>
                    <a:pt x="398" y="1138"/>
                  </a:lnTo>
                  <a:lnTo>
                    <a:pt x="400" y="1134"/>
                  </a:lnTo>
                  <a:lnTo>
                    <a:pt x="404" y="1130"/>
                  </a:lnTo>
                  <a:lnTo>
                    <a:pt x="589" y="1025"/>
                  </a:lnTo>
                  <a:lnTo>
                    <a:pt x="772" y="918"/>
                  </a:lnTo>
                  <a:lnTo>
                    <a:pt x="792" y="908"/>
                  </a:lnTo>
                  <a:lnTo>
                    <a:pt x="810" y="904"/>
                  </a:lnTo>
                  <a:lnTo>
                    <a:pt x="827" y="904"/>
                  </a:lnTo>
                  <a:lnTo>
                    <a:pt x="844" y="908"/>
                  </a:lnTo>
                  <a:lnTo>
                    <a:pt x="864" y="918"/>
                  </a:lnTo>
                  <a:lnTo>
                    <a:pt x="964" y="978"/>
                  </a:lnTo>
                  <a:lnTo>
                    <a:pt x="1066" y="1037"/>
                  </a:lnTo>
                  <a:lnTo>
                    <a:pt x="1169" y="1095"/>
                  </a:lnTo>
                  <a:lnTo>
                    <a:pt x="1172" y="1096"/>
                  </a:lnTo>
                  <a:lnTo>
                    <a:pt x="1176" y="1099"/>
                  </a:lnTo>
                  <a:lnTo>
                    <a:pt x="1180" y="1101"/>
                  </a:lnTo>
                  <a:lnTo>
                    <a:pt x="1186" y="1104"/>
                  </a:lnTo>
                  <a:close/>
                  <a:moveTo>
                    <a:pt x="2396" y="701"/>
                  </a:moveTo>
                  <a:lnTo>
                    <a:pt x="2398" y="504"/>
                  </a:lnTo>
                  <a:lnTo>
                    <a:pt x="2395" y="491"/>
                  </a:lnTo>
                  <a:lnTo>
                    <a:pt x="2390" y="482"/>
                  </a:lnTo>
                  <a:lnTo>
                    <a:pt x="2379" y="474"/>
                  </a:lnTo>
                  <a:lnTo>
                    <a:pt x="2032" y="277"/>
                  </a:lnTo>
                  <a:lnTo>
                    <a:pt x="2023" y="271"/>
                  </a:lnTo>
                  <a:lnTo>
                    <a:pt x="2014" y="271"/>
                  </a:lnTo>
                  <a:lnTo>
                    <a:pt x="2005" y="275"/>
                  </a:lnTo>
                  <a:lnTo>
                    <a:pt x="1657" y="474"/>
                  </a:lnTo>
                  <a:lnTo>
                    <a:pt x="1648" y="481"/>
                  </a:lnTo>
                  <a:lnTo>
                    <a:pt x="1642" y="490"/>
                  </a:lnTo>
                  <a:lnTo>
                    <a:pt x="1641" y="501"/>
                  </a:lnTo>
                  <a:lnTo>
                    <a:pt x="1641" y="889"/>
                  </a:lnTo>
                  <a:lnTo>
                    <a:pt x="1642" y="897"/>
                  </a:lnTo>
                  <a:lnTo>
                    <a:pt x="1646" y="905"/>
                  </a:lnTo>
                  <a:lnTo>
                    <a:pt x="1654" y="910"/>
                  </a:lnTo>
                  <a:lnTo>
                    <a:pt x="2023" y="1117"/>
                  </a:lnTo>
                  <a:lnTo>
                    <a:pt x="2026" y="1118"/>
                  </a:lnTo>
                  <a:lnTo>
                    <a:pt x="2030" y="1118"/>
                  </a:lnTo>
                  <a:lnTo>
                    <a:pt x="2034" y="1118"/>
                  </a:lnTo>
                  <a:lnTo>
                    <a:pt x="2038" y="1117"/>
                  </a:lnTo>
                  <a:lnTo>
                    <a:pt x="2042" y="1116"/>
                  </a:lnTo>
                  <a:lnTo>
                    <a:pt x="2384" y="919"/>
                  </a:lnTo>
                  <a:lnTo>
                    <a:pt x="2392" y="914"/>
                  </a:lnTo>
                  <a:lnTo>
                    <a:pt x="2396" y="908"/>
                  </a:lnTo>
                  <a:lnTo>
                    <a:pt x="2398" y="898"/>
                  </a:lnTo>
                  <a:lnTo>
                    <a:pt x="2396" y="701"/>
                  </a:lnTo>
                  <a:close/>
                  <a:moveTo>
                    <a:pt x="1243" y="1380"/>
                  </a:moveTo>
                  <a:lnTo>
                    <a:pt x="1243" y="1578"/>
                  </a:lnTo>
                  <a:lnTo>
                    <a:pt x="1244" y="1588"/>
                  </a:lnTo>
                  <a:lnTo>
                    <a:pt x="1248" y="1596"/>
                  </a:lnTo>
                  <a:lnTo>
                    <a:pt x="1256" y="1601"/>
                  </a:lnTo>
                  <a:lnTo>
                    <a:pt x="1612" y="1800"/>
                  </a:lnTo>
                  <a:lnTo>
                    <a:pt x="1619" y="1803"/>
                  </a:lnTo>
                  <a:lnTo>
                    <a:pt x="1627" y="1803"/>
                  </a:lnTo>
                  <a:lnTo>
                    <a:pt x="1633" y="1800"/>
                  </a:lnTo>
                  <a:lnTo>
                    <a:pt x="1992" y="1600"/>
                  </a:lnTo>
                  <a:lnTo>
                    <a:pt x="1996" y="1598"/>
                  </a:lnTo>
                  <a:lnTo>
                    <a:pt x="1998" y="1594"/>
                  </a:lnTo>
                  <a:lnTo>
                    <a:pt x="2001" y="1590"/>
                  </a:lnTo>
                  <a:lnTo>
                    <a:pt x="2002" y="1586"/>
                  </a:lnTo>
                  <a:lnTo>
                    <a:pt x="2004" y="1582"/>
                  </a:lnTo>
                  <a:lnTo>
                    <a:pt x="2004" y="1196"/>
                  </a:lnTo>
                  <a:lnTo>
                    <a:pt x="2002" y="1192"/>
                  </a:lnTo>
                  <a:lnTo>
                    <a:pt x="2001" y="1188"/>
                  </a:lnTo>
                  <a:lnTo>
                    <a:pt x="1998" y="1184"/>
                  </a:lnTo>
                  <a:lnTo>
                    <a:pt x="1996" y="1180"/>
                  </a:lnTo>
                  <a:lnTo>
                    <a:pt x="1992" y="1177"/>
                  </a:lnTo>
                  <a:lnTo>
                    <a:pt x="1628" y="969"/>
                  </a:lnTo>
                  <a:lnTo>
                    <a:pt x="1619" y="965"/>
                  </a:lnTo>
                  <a:lnTo>
                    <a:pt x="1610" y="965"/>
                  </a:lnTo>
                  <a:lnTo>
                    <a:pt x="1600" y="969"/>
                  </a:lnTo>
                  <a:lnTo>
                    <a:pt x="1259" y="1160"/>
                  </a:lnTo>
                  <a:lnTo>
                    <a:pt x="1248" y="1167"/>
                  </a:lnTo>
                  <a:lnTo>
                    <a:pt x="1244" y="1176"/>
                  </a:lnTo>
                  <a:lnTo>
                    <a:pt x="1243" y="1188"/>
                  </a:lnTo>
                  <a:lnTo>
                    <a:pt x="1243" y="1380"/>
                  </a:lnTo>
                  <a:close/>
                  <a:moveTo>
                    <a:pt x="446" y="1383"/>
                  </a:moveTo>
                  <a:lnTo>
                    <a:pt x="446" y="1579"/>
                  </a:lnTo>
                  <a:lnTo>
                    <a:pt x="447" y="1588"/>
                  </a:lnTo>
                  <a:lnTo>
                    <a:pt x="450" y="1595"/>
                  </a:lnTo>
                  <a:lnTo>
                    <a:pt x="458" y="1601"/>
                  </a:lnTo>
                  <a:lnTo>
                    <a:pt x="807" y="1800"/>
                  </a:lnTo>
                  <a:lnTo>
                    <a:pt x="814" y="1803"/>
                  </a:lnTo>
                  <a:lnTo>
                    <a:pt x="822" y="1803"/>
                  </a:lnTo>
                  <a:lnTo>
                    <a:pt x="830" y="1800"/>
                  </a:lnTo>
                  <a:lnTo>
                    <a:pt x="1174" y="1603"/>
                  </a:lnTo>
                  <a:lnTo>
                    <a:pt x="1183" y="1596"/>
                  </a:lnTo>
                  <a:lnTo>
                    <a:pt x="1188" y="1587"/>
                  </a:lnTo>
                  <a:lnTo>
                    <a:pt x="1189" y="1577"/>
                  </a:lnTo>
                  <a:lnTo>
                    <a:pt x="1189" y="1189"/>
                  </a:lnTo>
                  <a:lnTo>
                    <a:pt x="1188" y="1176"/>
                  </a:lnTo>
                  <a:lnTo>
                    <a:pt x="1182" y="1167"/>
                  </a:lnTo>
                  <a:lnTo>
                    <a:pt x="1172" y="1159"/>
                  </a:lnTo>
                  <a:lnTo>
                    <a:pt x="828" y="963"/>
                  </a:lnTo>
                  <a:lnTo>
                    <a:pt x="822" y="959"/>
                  </a:lnTo>
                  <a:lnTo>
                    <a:pt x="815" y="959"/>
                  </a:lnTo>
                  <a:lnTo>
                    <a:pt x="807" y="963"/>
                  </a:lnTo>
                  <a:lnTo>
                    <a:pt x="459" y="1162"/>
                  </a:lnTo>
                  <a:lnTo>
                    <a:pt x="451" y="1167"/>
                  </a:lnTo>
                  <a:lnTo>
                    <a:pt x="447" y="1175"/>
                  </a:lnTo>
                  <a:lnTo>
                    <a:pt x="446" y="1184"/>
                  </a:lnTo>
                  <a:lnTo>
                    <a:pt x="446" y="1383"/>
                  </a:lnTo>
                  <a:close/>
                  <a:moveTo>
                    <a:pt x="3064" y="697"/>
                  </a:moveTo>
                  <a:lnTo>
                    <a:pt x="3061" y="694"/>
                  </a:lnTo>
                  <a:lnTo>
                    <a:pt x="3061" y="693"/>
                  </a:lnTo>
                  <a:lnTo>
                    <a:pt x="3060" y="692"/>
                  </a:lnTo>
                  <a:lnTo>
                    <a:pt x="2819" y="409"/>
                  </a:lnTo>
                  <a:lnTo>
                    <a:pt x="2816" y="408"/>
                  </a:lnTo>
                  <a:lnTo>
                    <a:pt x="2812" y="405"/>
                  </a:lnTo>
                  <a:lnTo>
                    <a:pt x="2808" y="404"/>
                  </a:lnTo>
                  <a:lnTo>
                    <a:pt x="2803" y="404"/>
                  </a:lnTo>
                  <a:lnTo>
                    <a:pt x="2799" y="404"/>
                  </a:lnTo>
                  <a:lnTo>
                    <a:pt x="2467" y="485"/>
                  </a:lnTo>
                  <a:lnTo>
                    <a:pt x="2458" y="489"/>
                  </a:lnTo>
                  <a:lnTo>
                    <a:pt x="2452" y="495"/>
                  </a:lnTo>
                  <a:lnTo>
                    <a:pt x="2451" y="506"/>
                  </a:lnTo>
                  <a:lnTo>
                    <a:pt x="2451" y="893"/>
                  </a:lnTo>
                  <a:lnTo>
                    <a:pt x="2451" y="909"/>
                  </a:lnTo>
                  <a:lnTo>
                    <a:pt x="2615" y="952"/>
                  </a:lnTo>
                  <a:lnTo>
                    <a:pt x="2777" y="994"/>
                  </a:lnTo>
                  <a:lnTo>
                    <a:pt x="2786" y="995"/>
                  </a:lnTo>
                  <a:lnTo>
                    <a:pt x="2794" y="993"/>
                  </a:lnTo>
                  <a:lnTo>
                    <a:pt x="2802" y="986"/>
                  </a:lnTo>
                  <a:lnTo>
                    <a:pt x="2888" y="889"/>
                  </a:lnTo>
                  <a:lnTo>
                    <a:pt x="3064" y="697"/>
                  </a:lnTo>
                  <a:close/>
                  <a:moveTo>
                    <a:pt x="395" y="1596"/>
                  </a:moveTo>
                  <a:lnTo>
                    <a:pt x="310" y="1643"/>
                  </a:lnTo>
                  <a:lnTo>
                    <a:pt x="230" y="1689"/>
                  </a:lnTo>
                  <a:lnTo>
                    <a:pt x="150" y="1734"/>
                  </a:lnTo>
                  <a:lnTo>
                    <a:pt x="165" y="1759"/>
                  </a:lnTo>
                  <a:lnTo>
                    <a:pt x="178" y="1782"/>
                  </a:lnTo>
                  <a:lnTo>
                    <a:pt x="299" y="1714"/>
                  </a:lnTo>
                  <a:lnTo>
                    <a:pt x="424" y="1645"/>
                  </a:lnTo>
                  <a:lnTo>
                    <a:pt x="415" y="1639"/>
                  </a:lnTo>
                  <a:lnTo>
                    <a:pt x="405" y="1634"/>
                  </a:lnTo>
                  <a:lnTo>
                    <a:pt x="399" y="1629"/>
                  </a:lnTo>
                  <a:lnTo>
                    <a:pt x="394" y="1621"/>
                  </a:lnTo>
                  <a:lnTo>
                    <a:pt x="391" y="1611"/>
                  </a:lnTo>
                  <a:lnTo>
                    <a:pt x="395" y="159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21" name="Freeform 11"/>
            <p:cNvSpPr>
              <a:spLocks/>
            </p:cNvSpPr>
            <p:nvPr/>
          </p:nvSpPr>
          <p:spPr bwMode="auto">
            <a:xfrm>
              <a:off x="4605271" y="2830575"/>
              <a:ext cx="298542" cy="193421"/>
            </a:xfrm>
            <a:custGeom>
              <a:avLst/>
              <a:gdLst>
                <a:gd name="T0" fmla="*/ 27 w 355"/>
                <a:gd name="T1" fmla="*/ 230 h 230"/>
                <a:gd name="T2" fmla="*/ 13 w 355"/>
                <a:gd name="T3" fmla="*/ 206 h 230"/>
                <a:gd name="T4" fmla="*/ 0 w 355"/>
                <a:gd name="T5" fmla="*/ 183 h 230"/>
                <a:gd name="T6" fmla="*/ 327 w 355"/>
                <a:gd name="T7" fmla="*/ 0 h 230"/>
                <a:gd name="T8" fmla="*/ 355 w 355"/>
                <a:gd name="T9" fmla="*/ 47 h 230"/>
                <a:gd name="T10" fmla="*/ 191 w 355"/>
                <a:gd name="T11" fmla="*/ 138 h 230"/>
                <a:gd name="T12" fmla="*/ 27 w 355"/>
                <a:gd name="T13" fmla="*/ 23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5" h="230">
                  <a:moveTo>
                    <a:pt x="27" y="230"/>
                  </a:moveTo>
                  <a:lnTo>
                    <a:pt x="13" y="206"/>
                  </a:lnTo>
                  <a:lnTo>
                    <a:pt x="0" y="183"/>
                  </a:lnTo>
                  <a:lnTo>
                    <a:pt x="327" y="0"/>
                  </a:lnTo>
                  <a:lnTo>
                    <a:pt x="355" y="47"/>
                  </a:lnTo>
                  <a:lnTo>
                    <a:pt x="191" y="138"/>
                  </a:lnTo>
                  <a:lnTo>
                    <a:pt x="27" y="23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8373508" y="3823804"/>
            <a:ext cx="2574732" cy="1550418"/>
            <a:chOff x="3959411" y="1550629"/>
            <a:chExt cx="2638101" cy="1588579"/>
          </a:xfrm>
          <a:solidFill>
            <a:srgbClr val="FFFFFF">
              <a:alpha val="5098"/>
            </a:srgbClr>
          </a:solidFill>
        </p:grpSpPr>
        <p:sp>
          <p:nvSpPr>
            <p:cNvPr id="23" name="Freeform 10"/>
            <p:cNvSpPr>
              <a:spLocks noEditPoints="1"/>
            </p:cNvSpPr>
            <p:nvPr/>
          </p:nvSpPr>
          <p:spPr bwMode="auto">
            <a:xfrm>
              <a:off x="3959411" y="1550629"/>
              <a:ext cx="2638101" cy="1588579"/>
            </a:xfrm>
            <a:custGeom>
              <a:avLst/>
              <a:gdLst>
                <a:gd name="T0" fmla="*/ 1182 w 3137"/>
                <a:gd name="T1" fmla="*/ 808 h 1889"/>
                <a:gd name="T2" fmla="*/ 1144 w 3137"/>
                <a:gd name="T3" fmla="*/ 711 h 1889"/>
                <a:gd name="T4" fmla="*/ 1243 w 3137"/>
                <a:gd name="T5" fmla="*/ 665 h 1889"/>
                <a:gd name="T6" fmla="*/ 1286 w 3137"/>
                <a:gd name="T7" fmla="*/ 771 h 1889"/>
                <a:gd name="T8" fmla="*/ 1247 w 3137"/>
                <a:gd name="T9" fmla="*/ 819 h 1889"/>
                <a:gd name="T10" fmla="*/ 1273 w 3137"/>
                <a:gd name="T11" fmla="*/ 1090 h 1889"/>
                <a:gd name="T12" fmla="*/ 1586 w 3137"/>
                <a:gd name="T13" fmla="*/ 909 h 1889"/>
                <a:gd name="T14" fmla="*/ 2006 w 3137"/>
                <a:gd name="T15" fmla="*/ 213 h 1889"/>
                <a:gd name="T16" fmla="*/ 2388 w 3137"/>
                <a:gd name="T17" fmla="*/ 415 h 1889"/>
                <a:gd name="T18" fmla="*/ 2394 w 3137"/>
                <a:gd name="T19" fmla="*/ 160 h 1889"/>
                <a:gd name="T20" fmla="*/ 2348 w 3137"/>
                <a:gd name="T21" fmla="*/ 79 h 1889"/>
                <a:gd name="T22" fmla="*/ 2424 w 3137"/>
                <a:gd name="T23" fmla="*/ 6 h 1889"/>
                <a:gd name="T24" fmla="*/ 2501 w 3137"/>
                <a:gd name="T25" fmla="*/ 78 h 1889"/>
                <a:gd name="T26" fmla="*/ 2456 w 3137"/>
                <a:gd name="T27" fmla="*/ 161 h 1889"/>
                <a:gd name="T28" fmla="*/ 2583 w 3137"/>
                <a:gd name="T29" fmla="*/ 401 h 1889"/>
                <a:gd name="T30" fmla="*/ 2984 w 3137"/>
                <a:gd name="T31" fmla="*/ 117 h 1889"/>
                <a:gd name="T32" fmla="*/ 3005 w 3137"/>
                <a:gd name="T33" fmla="*/ 23 h 1889"/>
                <a:gd name="T34" fmla="*/ 3116 w 3137"/>
                <a:gd name="T35" fmla="*/ 28 h 1889"/>
                <a:gd name="T36" fmla="*/ 3104 w 3137"/>
                <a:gd name="T37" fmla="*/ 142 h 1889"/>
                <a:gd name="T38" fmla="*/ 3019 w 3137"/>
                <a:gd name="T39" fmla="*/ 173 h 1889"/>
                <a:gd name="T40" fmla="*/ 3021 w 3137"/>
                <a:gd name="T41" fmla="*/ 825 h 1889"/>
                <a:gd name="T42" fmla="*/ 2426 w 3137"/>
                <a:gd name="T43" fmla="*/ 963 h 1889"/>
                <a:gd name="T44" fmla="*/ 2059 w 3137"/>
                <a:gd name="T45" fmla="*/ 1609 h 1889"/>
                <a:gd name="T46" fmla="*/ 1617 w 3137"/>
                <a:gd name="T47" fmla="*/ 1866 h 1889"/>
                <a:gd name="T48" fmla="*/ 839 w 3137"/>
                <a:gd name="T49" fmla="*/ 1858 h 1889"/>
                <a:gd name="T50" fmla="*/ 494 w 3137"/>
                <a:gd name="T51" fmla="*/ 1684 h 1889"/>
                <a:gd name="T52" fmla="*/ 169 w 3137"/>
                <a:gd name="T53" fmla="*/ 1841 h 1889"/>
                <a:gd name="T54" fmla="*/ 60 w 3137"/>
                <a:gd name="T55" fmla="*/ 1886 h 1889"/>
                <a:gd name="T56" fmla="*/ 5 w 3137"/>
                <a:gd name="T57" fmla="*/ 1772 h 1889"/>
                <a:gd name="T58" fmla="*/ 89 w 3137"/>
                <a:gd name="T59" fmla="*/ 1707 h 1889"/>
                <a:gd name="T60" fmla="*/ 392 w 3137"/>
                <a:gd name="T61" fmla="*/ 1516 h 1889"/>
                <a:gd name="T62" fmla="*/ 404 w 3137"/>
                <a:gd name="T63" fmla="*/ 1130 h 1889"/>
                <a:gd name="T64" fmla="*/ 844 w 3137"/>
                <a:gd name="T65" fmla="*/ 908 h 1889"/>
                <a:gd name="T66" fmla="*/ 1176 w 3137"/>
                <a:gd name="T67" fmla="*/ 1099 h 1889"/>
                <a:gd name="T68" fmla="*/ 2390 w 3137"/>
                <a:gd name="T69" fmla="*/ 482 h 1889"/>
                <a:gd name="T70" fmla="*/ 1657 w 3137"/>
                <a:gd name="T71" fmla="*/ 474 h 1889"/>
                <a:gd name="T72" fmla="*/ 1646 w 3137"/>
                <a:gd name="T73" fmla="*/ 905 h 1889"/>
                <a:gd name="T74" fmla="*/ 2038 w 3137"/>
                <a:gd name="T75" fmla="*/ 1117 h 1889"/>
                <a:gd name="T76" fmla="*/ 2396 w 3137"/>
                <a:gd name="T77" fmla="*/ 701 h 1889"/>
                <a:gd name="T78" fmla="*/ 1612 w 3137"/>
                <a:gd name="T79" fmla="*/ 1800 h 1889"/>
                <a:gd name="T80" fmla="*/ 1998 w 3137"/>
                <a:gd name="T81" fmla="*/ 1594 h 1889"/>
                <a:gd name="T82" fmla="*/ 2001 w 3137"/>
                <a:gd name="T83" fmla="*/ 1188 h 1889"/>
                <a:gd name="T84" fmla="*/ 1610 w 3137"/>
                <a:gd name="T85" fmla="*/ 965 h 1889"/>
                <a:gd name="T86" fmla="*/ 1243 w 3137"/>
                <a:gd name="T87" fmla="*/ 1380 h 1889"/>
                <a:gd name="T88" fmla="*/ 807 w 3137"/>
                <a:gd name="T89" fmla="*/ 1800 h 1889"/>
                <a:gd name="T90" fmla="*/ 1188 w 3137"/>
                <a:gd name="T91" fmla="*/ 1587 h 1889"/>
                <a:gd name="T92" fmla="*/ 828 w 3137"/>
                <a:gd name="T93" fmla="*/ 963 h 1889"/>
                <a:gd name="T94" fmla="*/ 447 w 3137"/>
                <a:gd name="T95" fmla="*/ 1175 h 1889"/>
                <a:gd name="T96" fmla="*/ 3060 w 3137"/>
                <a:gd name="T97" fmla="*/ 692 h 1889"/>
                <a:gd name="T98" fmla="*/ 2799 w 3137"/>
                <a:gd name="T99" fmla="*/ 404 h 1889"/>
                <a:gd name="T100" fmla="*/ 2451 w 3137"/>
                <a:gd name="T101" fmla="*/ 909 h 1889"/>
                <a:gd name="T102" fmla="*/ 2888 w 3137"/>
                <a:gd name="T103" fmla="*/ 889 h 1889"/>
                <a:gd name="T104" fmla="*/ 165 w 3137"/>
                <a:gd name="T105" fmla="*/ 1759 h 1889"/>
                <a:gd name="T106" fmla="*/ 399 w 3137"/>
                <a:gd name="T107" fmla="*/ 1629 h 18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137" h="1889">
                  <a:moveTo>
                    <a:pt x="1186" y="1104"/>
                  </a:moveTo>
                  <a:lnTo>
                    <a:pt x="1186" y="1023"/>
                  </a:lnTo>
                  <a:lnTo>
                    <a:pt x="1186" y="946"/>
                  </a:lnTo>
                  <a:lnTo>
                    <a:pt x="1186" y="825"/>
                  </a:lnTo>
                  <a:lnTo>
                    <a:pt x="1186" y="816"/>
                  </a:lnTo>
                  <a:lnTo>
                    <a:pt x="1182" y="808"/>
                  </a:lnTo>
                  <a:lnTo>
                    <a:pt x="1175" y="803"/>
                  </a:lnTo>
                  <a:lnTo>
                    <a:pt x="1158" y="789"/>
                  </a:lnTo>
                  <a:lnTo>
                    <a:pt x="1146" y="771"/>
                  </a:lnTo>
                  <a:lnTo>
                    <a:pt x="1140" y="752"/>
                  </a:lnTo>
                  <a:lnTo>
                    <a:pt x="1138" y="732"/>
                  </a:lnTo>
                  <a:lnTo>
                    <a:pt x="1144" y="711"/>
                  </a:lnTo>
                  <a:lnTo>
                    <a:pt x="1153" y="693"/>
                  </a:lnTo>
                  <a:lnTo>
                    <a:pt x="1166" y="679"/>
                  </a:lnTo>
                  <a:lnTo>
                    <a:pt x="1183" y="668"/>
                  </a:lnTo>
                  <a:lnTo>
                    <a:pt x="1203" y="662"/>
                  </a:lnTo>
                  <a:lnTo>
                    <a:pt x="1222" y="660"/>
                  </a:lnTo>
                  <a:lnTo>
                    <a:pt x="1243" y="665"/>
                  </a:lnTo>
                  <a:lnTo>
                    <a:pt x="1261" y="675"/>
                  </a:lnTo>
                  <a:lnTo>
                    <a:pt x="1277" y="689"/>
                  </a:lnTo>
                  <a:lnTo>
                    <a:pt x="1288" y="707"/>
                  </a:lnTo>
                  <a:lnTo>
                    <a:pt x="1293" y="730"/>
                  </a:lnTo>
                  <a:lnTo>
                    <a:pt x="1293" y="752"/>
                  </a:lnTo>
                  <a:lnTo>
                    <a:pt x="1286" y="771"/>
                  </a:lnTo>
                  <a:lnTo>
                    <a:pt x="1275" y="789"/>
                  </a:lnTo>
                  <a:lnTo>
                    <a:pt x="1256" y="804"/>
                  </a:lnTo>
                  <a:lnTo>
                    <a:pt x="1254" y="807"/>
                  </a:lnTo>
                  <a:lnTo>
                    <a:pt x="1251" y="811"/>
                  </a:lnTo>
                  <a:lnTo>
                    <a:pt x="1248" y="815"/>
                  </a:lnTo>
                  <a:lnTo>
                    <a:pt x="1247" y="819"/>
                  </a:lnTo>
                  <a:lnTo>
                    <a:pt x="1246" y="823"/>
                  </a:lnTo>
                  <a:lnTo>
                    <a:pt x="1246" y="1095"/>
                  </a:lnTo>
                  <a:lnTo>
                    <a:pt x="1246" y="1097"/>
                  </a:lnTo>
                  <a:lnTo>
                    <a:pt x="1247" y="1100"/>
                  </a:lnTo>
                  <a:lnTo>
                    <a:pt x="1247" y="1104"/>
                  </a:lnTo>
                  <a:lnTo>
                    <a:pt x="1273" y="1090"/>
                  </a:lnTo>
                  <a:lnTo>
                    <a:pt x="1297" y="1077"/>
                  </a:lnTo>
                  <a:lnTo>
                    <a:pt x="1494" y="967"/>
                  </a:lnTo>
                  <a:lnTo>
                    <a:pt x="1535" y="943"/>
                  </a:lnTo>
                  <a:lnTo>
                    <a:pt x="1574" y="921"/>
                  </a:lnTo>
                  <a:lnTo>
                    <a:pt x="1582" y="915"/>
                  </a:lnTo>
                  <a:lnTo>
                    <a:pt x="1586" y="909"/>
                  </a:lnTo>
                  <a:lnTo>
                    <a:pt x="1587" y="900"/>
                  </a:lnTo>
                  <a:lnTo>
                    <a:pt x="1586" y="472"/>
                  </a:lnTo>
                  <a:lnTo>
                    <a:pt x="1589" y="459"/>
                  </a:lnTo>
                  <a:lnTo>
                    <a:pt x="1594" y="449"/>
                  </a:lnTo>
                  <a:lnTo>
                    <a:pt x="1604" y="442"/>
                  </a:lnTo>
                  <a:lnTo>
                    <a:pt x="2006" y="213"/>
                  </a:lnTo>
                  <a:lnTo>
                    <a:pt x="2015" y="209"/>
                  </a:lnTo>
                  <a:lnTo>
                    <a:pt x="2023" y="209"/>
                  </a:lnTo>
                  <a:lnTo>
                    <a:pt x="2031" y="213"/>
                  </a:lnTo>
                  <a:lnTo>
                    <a:pt x="2380" y="411"/>
                  </a:lnTo>
                  <a:lnTo>
                    <a:pt x="2384" y="414"/>
                  </a:lnTo>
                  <a:lnTo>
                    <a:pt x="2388" y="415"/>
                  </a:lnTo>
                  <a:lnTo>
                    <a:pt x="2392" y="418"/>
                  </a:lnTo>
                  <a:lnTo>
                    <a:pt x="2394" y="413"/>
                  </a:lnTo>
                  <a:lnTo>
                    <a:pt x="2394" y="408"/>
                  </a:lnTo>
                  <a:lnTo>
                    <a:pt x="2394" y="402"/>
                  </a:lnTo>
                  <a:lnTo>
                    <a:pt x="2394" y="169"/>
                  </a:lnTo>
                  <a:lnTo>
                    <a:pt x="2394" y="160"/>
                  </a:lnTo>
                  <a:lnTo>
                    <a:pt x="2390" y="152"/>
                  </a:lnTo>
                  <a:lnTo>
                    <a:pt x="2382" y="146"/>
                  </a:lnTo>
                  <a:lnTo>
                    <a:pt x="2367" y="133"/>
                  </a:lnTo>
                  <a:lnTo>
                    <a:pt x="2356" y="117"/>
                  </a:lnTo>
                  <a:lnTo>
                    <a:pt x="2349" y="99"/>
                  </a:lnTo>
                  <a:lnTo>
                    <a:pt x="2348" y="79"/>
                  </a:lnTo>
                  <a:lnTo>
                    <a:pt x="2350" y="61"/>
                  </a:lnTo>
                  <a:lnTo>
                    <a:pt x="2358" y="42"/>
                  </a:lnTo>
                  <a:lnTo>
                    <a:pt x="2371" y="27"/>
                  </a:lnTo>
                  <a:lnTo>
                    <a:pt x="2386" y="15"/>
                  </a:lnTo>
                  <a:lnTo>
                    <a:pt x="2404" y="8"/>
                  </a:lnTo>
                  <a:lnTo>
                    <a:pt x="2424" y="6"/>
                  </a:lnTo>
                  <a:lnTo>
                    <a:pt x="2443" y="7"/>
                  </a:lnTo>
                  <a:lnTo>
                    <a:pt x="2460" y="15"/>
                  </a:lnTo>
                  <a:lnTo>
                    <a:pt x="2476" y="25"/>
                  </a:lnTo>
                  <a:lnTo>
                    <a:pt x="2489" y="40"/>
                  </a:lnTo>
                  <a:lnTo>
                    <a:pt x="2497" y="58"/>
                  </a:lnTo>
                  <a:lnTo>
                    <a:pt x="2501" y="78"/>
                  </a:lnTo>
                  <a:lnTo>
                    <a:pt x="2501" y="97"/>
                  </a:lnTo>
                  <a:lnTo>
                    <a:pt x="2494" y="116"/>
                  </a:lnTo>
                  <a:lnTo>
                    <a:pt x="2484" y="131"/>
                  </a:lnTo>
                  <a:lnTo>
                    <a:pt x="2468" y="146"/>
                  </a:lnTo>
                  <a:lnTo>
                    <a:pt x="2460" y="152"/>
                  </a:lnTo>
                  <a:lnTo>
                    <a:pt x="2456" y="161"/>
                  </a:lnTo>
                  <a:lnTo>
                    <a:pt x="2455" y="172"/>
                  </a:lnTo>
                  <a:lnTo>
                    <a:pt x="2455" y="413"/>
                  </a:lnTo>
                  <a:lnTo>
                    <a:pt x="2455" y="422"/>
                  </a:lnTo>
                  <a:lnTo>
                    <a:pt x="2455" y="431"/>
                  </a:lnTo>
                  <a:lnTo>
                    <a:pt x="2519" y="415"/>
                  </a:lnTo>
                  <a:lnTo>
                    <a:pt x="2583" y="401"/>
                  </a:lnTo>
                  <a:lnTo>
                    <a:pt x="2786" y="350"/>
                  </a:lnTo>
                  <a:lnTo>
                    <a:pt x="2799" y="346"/>
                  </a:lnTo>
                  <a:lnTo>
                    <a:pt x="2811" y="338"/>
                  </a:lnTo>
                  <a:lnTo>
                    <a:pt x="2822" y="328"/>
                  </a:lnTo>
                  <a:lnTo>
                    <a:pt x="2981" y="123"/>
                  </a:lnTo>
                  <a:lnTo>
                    <a:pt x="2984" y="117"/>
                  </a:lnTo>
                  <a:lnTo>
                    <a:pt x="2985" y="109"/>
                  </a:lnTo>
                  <a:lnTo>
                    <a:pt x="2984" y="103"/>
                  </a:lnTo>
                  <a:lnTo>
                    <a:pt x="2981" y="80"/>
                  </a:lnTo>
                  <a:lnTo>
                    <a:pt x="2984" y="58"/>
                  </a:lnTo>
                  <a:lnTo>
                    <a:pt x="2992" y="38"/>
                  </a:lnTo>
                  <a:lnTo>
                    <a:pt x="3005" y="23"/>
                  </a:lnTo>
                  <a:lnTo>
                    <a:pt x="3022" y="10"/>
                  </a:lnTo>
                  <a:lnTo>
                    <a:pt x="3041" y="2"/>
                  </a:lnTo>
                  <a:lnTo>
                    <a:pt x="3062" y="0"/>
                  </a:lnTo>
                  <a:lnTo>
                    <a:pt x="3083" y="6"/>
                  </a:lnTo>
                  <a:lnTo>
                    <a:pt x="3102" y="15"/>
                  </a:lnTo>
                  <a:lnTo>
                    <a:pt x="3116" y="28"/>
                  </a:lnTo>
                  <a:lnTo>
                    <a:pt x="3128" y="45"/>
                  </a:lnTo>
                  <a:lnTo>
                    <a:pt x="3134" y="65"/>
                  </a:lnTo>
                  <a:lnTo>
                    <a:pt x="3134" y="88"/>
                  </a:lnTo>
                  <a:lnTo>
                    <a:pt x="3129" y="109"/>
                  </a:lnTo>
                  <a:lnTo>
                    <a:pt x="3119" y="127"/>
                  </a:lnTo>
                  <a:lnTo>
                    <a:pt x="3104" y="142"/>
                  </a:lnTo>
                  <a:lnTo>
                    <a:pt x="3085" y="151"/>
                  </a:lnTo>
                  <a:lnTo>
                    <a:pt x="3062" y="154"/>
                  </a:lnTo>
                  <a:lnTo>
                    <a:pt x="3048" y="155"/>
                  </a:lnTo>
                  <a:lnTo>
                    <a:pt x="3036" y="159"/>
                  </a:lnTo>
                  <a:lnTo>
                    <a:pt x="3027" y="165"/>
                  </a:lnTo>
                  <a:lnTo>
                    <a:pt x="3019" y="173"/>
                  </a:lnTo>
                  <a:lnTo>
                    <a:pt x="3011" y="184"/>
                  </a:lnTo>
                  <a:lnTo>
                    <a:pt x="2937" y="278"/>
                  </a:lnTo>
                  <a:lnTo>
                    <a:pt x="2862" y="374"/>
                  </a:lnTo>
                  <a:lnTo>
                    <a:pt x="3000" y="536"/>
                  </a:lnTo>
                  <a:lnTo>
                    <a:pt x="3137" y="698"/>
                  </a:lnTo>
                  <a:lnTo>
                    <a:pt x="3021" y="825"/>
                  </a:lnTo>
                  <a:lnTo>
                    <a:pt x="2820" y="1046"/>
                  </a:lnTo>
                  <a:lnTo>
                    <a:pt x="2812" y="1053"/>
                  </a:lnTo>
                  <a:lnTo>
                    <a:pt x="2803" y="1056"/>
                  </a:lnTo>
                  <a:lnTo>
                    <a:pt x="2793" y="1054"/>
                  </a:lnTo>
                  <a:lnTo>
                    <a:pt x="2438" y="963"/>
                  </a:lnTo>
                  <a:lnTo>
                    <a:pt x="2426" y="963"/>
                  </a:lnTo>
                  <a:lnTo>
                    <a:pt x="2415" y="967"/>
                  </a:lnTo>
                  <a:lnTo>
                    <a:pt x="2072" y="1162"/>
                  </a:lnTo>
                  <a:lnTo>
                    <a:pt x="2064" y="1168"/>
                  </a:lnTo>
                  <a:lnTo>
                    <a:pt x="2060" y="1176"/>
                  </a:lnTo>
                  <a:lnTo>
                    <a:pt x="2059" y="1185"/>
                  </a:lnTo>
                  <a:lnTo>
                    <a:pt x="2059" y="1609"/>
                  </a:lnTo>
                  <a:lnTo>
                    <a:pt x="2057" y="1620"/>
                  </a:lnTo>
                  <a:lnTo>
                    <a:pt x="2053" y="1628"/>
                  </a:lnTo>
                  <a:lnTo>
                    <a:pt x="2044" y="1634"/>
                  </a:lnTo>
                  <a:lnTo>
                    <a:pt x="1637" y="1863"/>
                  </a:lnTo>
                  <a:lnTo>
                    <a:pt x="1627" y="1867"/>
                  </a:lnTo>
                  <a:lnTo>
                    <a:pt x="1617" y="1866"/>
                  </a:lnTo>
                  <a:lnTo>
                    <a:pt x="1608" y="1862"/>
                  </a:lnTo>
                  <a:lnTo>
                    <a:pt x="1230" y="1649"/>
                  </a:lnTo>
                  <a:lnTo>
                    <a:pt x="1221" y="1645"/>
                  </a:lnTo>
                  <a:lnTo>
                    <a:pt x="1212" y="1645"/>
                  </a:lnTo>
                  <a:lnTo>
                    <a:pt x="1203" y="1649"/>
                  </a:lnTo>
                  <a:lnTo>
                    <a:pt x="839" y="1858"/>
                  </a:lnTo>
                  <a:lnTo>
                    <a:pt x="830" y="1863"/>
                  </a:lnTo>
                  <a:lnTo>
                    <a:pt x="819" y="1866"/>
                  </a:lnTo>
                  <a:lnTo>
                    <a:pt x="809" y="1865"/>
                  </a:lnTo>
                  <a:lnTo>
                    <a:pt x="798" y="1859"/>
                  </a:lnTo>
                  <a:lnTo>
                    <a:pt x="646" y="1772"/>
                  </a:lnTo>
                  <a:lnTo>
                    <a:pt x="494" y="1684"/>
                  </a:lnTo>
                  <a:lnTo>
                    <a:pt x="484" y="1680"/>
                  </a:lnTo>
                  <a:lnTo>
                    <a:pt x="475" y="1680"/>
                  </a:lnTo>
                  <a:lnTo>
                    <a:pt x="464" y="1684"/>
                  </a:lnTo>
                  <a:lnTo>
                    <a:pt x="192" y="1836"/>
                  </a:lnTo>
                  <a:lnTo>
                    <a:pt x="183" y="1840"/>
                  </a:lnTo>
                  <a:lnTo>
                    <a:pt x="169" y="1841"/>
                  </a:lnTo>
                  <a:lnTo>
                    <a:pt x="158" y="1857"/>
                  </a:lnTo>
                  <a:lnTo>
                    <a:pt x="144" y="1871"/>
                  </a:lnTo>
                  <a:lnTo>
                    <a:pt x="127" y="1882"/>
                  </a:lnTo>
                  <a:lnTo>
                    <a:pt x="104" y="1888"/>
                  </a:lnTo>
                  <a:lnTo>
                    <a:pt x="82" y="1889"/>
                  </a:lnTo>
                  <a:lnTo>
                    <a:pt x="60" y="1886"/>
                  </a:lnTo>
                  <a:lnTo>
                    <a:pt x="39" y="1875"/>
                  </a:lnTo>
                  <a:lnTo>
                    <a:pt x="22" y="1861"/>
                  </a:lnTo>
                  <a:lnTo>
                    <a:pt x="9" y="1842"/>
                  </a:lnTo>
                  <a:lnTo>
                    <a:pt x="1" y="1820"/>
                  </a:lnTo>
                  <a:lnTo>
                    <a:pt x="0" y="1795"/>
                  </a:lnTo>
                  <a:lnTo>
                    <a:pt x="5" y="1772"/>
                  </a:lnTo>
                  <a:lnTo>
                    <a:pt x="14" y="1751"/>
                  </a:lnTo>
                  <a:lnTo>
                    <a:pt x="30" y="1734"/>
                  </a:lnTo>
                  <a:lnTo>
                    <a:pt x="48" y="1722"/>
                  </a:lnTo>
                  <a:lnTo>
                    <a:pt x="72" y="1715"/>
                  </a:lnTo>
                  <a:lnTo>
                    <a:pt x="81" y="1713"/>
                  </a:lnTo>
                  <a:lnTo>
                    <a:pt x="89" y="1707"/>
                  </a:lnTo>
                  <a:lnTo>
                    <a:pt x="95" y="1702"/>
                  </a:lnTo>
                  <a:lnTo>
                    <a:pt x="103" y="1697"/>
                  </a:lnTo>
                  <a:lnTo>
                    <a:pt x="375" y="1545"/>
                  </a:lnTo>
                  <a:lnTo>
                    <a:pt x="385" y="1539"/>
                  </a:lnTo>
                  <a:lnTo>
                    <a:pt x="391" y="1529"/>
                  </a:lnTo>
                  <a:lnTo>
                    <a:pt x="392" y="1516"/>
                  </a:lnTo>
                  <a:lnTo>
                    <a:pt x="392" y="1221"/>
                  </a:lnTo>
                  <a:lnTo>
                    <a:pt x="394" y="1147"/>
                  </a:lnTo>
                  <a:lnTo>
                    <a:pt x="395" y="1143"/>
                  </a:lnTo>
                  <a:lnTo>
                    <a:pt x="398" y="1138"/>
                  </a:lnTo>
                  <a:lnTo>
                    <a:pt x="400" y="1134"/>
                  </a:lnTo>
                  <a:lnTo>
                    <a:pt x="404" y="1130"/>
                  </a:lnTo>
                  <a:lnTo>
                    <a:pt x="589" y="1025"/>
                  </a:lnTo>
                  <a:lnTo>
                    <a:pt x="772" y="918"/>
                  </a:lnTo>
                  <a:lnTo>
                    <a:pt x="792" y="908"/>
                  </a:lnTo>
                  <a:lnTo>
                    <a:pt x="810" y="904"/>
                  </a:lnTo>
                  <a:lnTo>
                    <a:pt x="827" y="904"/>
                  </a:lnTo>
                  <a:lnTo>
                    <a:pt x="844" y="908"/>
                  </a:lnTo>
                  <a:lnTo>
                    <a:pt x="864" y="918"/>
                  </a:lnTo>
                  <a:lnTo>
                    <a:pt x="964" y="978"/>
                  </a:lnTo>
                  <a:lnTo>
                    <a:pt x="1066" y="1037"/>
                  </a:lnTo>
                  <a:lnTo>
                    <a:pt x="1169" y="1095"/>
                  </a:lnTo>
                  <a:lnTo>
                    <a:pt x="1172" y="1096"/>
                  </a:lnTo>
                  <a:lnTo>
                    <a:pt x="1176" y="1099"/>
                  </a:lnTo>
                  <a:lnTo>
                    <a:pt x="1180" y="1101"/>
                  </a:lnTo>
                  <a:lnTo>
                    <a:pt x="1186" y="1104"/>
                  </a:lnTo>
                  <a:close/>
                  <a:moveTo>
                    <a:pt x="2396" y="701"/>
                  </a:moveTo>
                  <a:lnTo>
                    <a:pt x="2398" y="504"/>
                  </a:lnTo>
                  <a:lnTo>
                    <a:pt x="2395" y="491"/>
                  </a:lnTo>
                  <a:lnTo>
                    <a:pt x="2390" y="482"/>
                  </a:lnTo>
                  <a:lnTo>
                    <a:pt x="2379" y="474"/>
                  </a:lnTo>
                  <a:lnTo>
                    <a:pt x="2032" y="277"/>
                  </a:lnTo>
                  <a:lnTo>
                    <a:pt x="2023" y="271"/>
                  </a:lnTo>
                  <a:lnTo>
                    <a:pt x="2014" y="271"/>
                  </a:lnTo>
                  <a:lnTo>
                    <a:pt x="2005" y="275"/>
                  </a:lnTo>
                  <a:lnTo>
                    <a:pt x="1657" y="474"/>
                  </a:lnTo>
                  <a:lnTo>
                    <a:pt x="1648" y="481"/>
                  </a:lnTo>
                  <a:lnTo>
                    <a:pt x="1642" y="490"/>
                  </a:lnTo>
                  <a:lnTo>
                    <a:pt x="1641" y="501"/>
                  </a:lnTo>
                  <a:lnTo>
                    <a:pt x="1641" y="889"/>
                  </a:lnTo>
                  <a:lnTo>
                    <a:pt x="1642" y="897"/>
                  </a:lnTo>
                  <a:lnTo>
                    <a:pt x="1646" y="905"/>
                  </a:lnTo>
                  <a:lnTo>
                    <a:pt x="1654" y="910"/>
                  </a:lnTo>
                  <a:lnTo>
                    <a:pt x="2023" y="1117"/>
                  </a:lnTo>
                  <a:lnTo>
                    <a:pt x="2026" y="1118"/>
                  </a:lnTo>
                  <a:lnTo>
                    <a:pt x="2030" y="1118"/>
                  </a:lnTo>
                  <a:lnTo>
                    <a:pt x="2034" y="1118"/>
                  </a:lnTo>
                  <a:lnTo>
                    <a:pt x="2038" y="1117"/>
                  </a:lnTo>
                  <a:lnTo>
                    <a:pt x="2042" y="1116"/>
                  </a:lnTo>
                  <a:lnTo>
                    <a:pt x="2384" y="919"/>
                  </a:lnTo>
                  <a:lnTo>
                    <a:pt x="2392" y="914"/>
                  </a:lnTo>
                  <a:lnTo>
                    <a:pt x="2396" y="908"/>
                  </a:lnTo>
                  <a:lnTo>
                    <a:pt x="2398" y="898"/>
                  </a:lnTo>
                  <a:lnTo>
                    <a:pt x="2396" y="701"/>
                  </a:lnTo>
                  <a:close/>
                  <a:moveTo>
                    <a:pt x="1243" y="1380"/>
                  </a:moveTo>
                  <a:lnTo>
                    <a:pt x="1243" y="1578"/>
                  </a:lnTo>
                  <a:lnTo>
                    <a:pt x="1244" y="1588"/>
                  </a:lnTo>
                  <a:lnTo>
                    <a:pt x="1248" y="1596"/>
                  </a:lnTo>
                  <a:lnTo>
                    <a:pt x="1256" y="1601"/>
                  </a:lnTo>
                  <a:lnTo>
                    <a:pt x="1612" y="1800"/>
                  </a:lnTo>
                  <a:lnTo>
                    <a:pt x="1619" y="1803"/>
                  </a:lnTo>
                  <a:lnTo>
                    <a:pt x="1627" y="1803"/>
                  </a:lnTo>
                  <a:lnTo>
                    <a:pt x="1633" y="1800"/>
                  </a:lnTo>
                  <a:lnTo>
                    <a:pt x="1992" y="1600"/>
                  </a:lnTo>
                  <a:lnTo>
                    <a:pt x="1996" y="1598"/>
                  </a:lnTo>
                  <a:lnTo>
                    <a:pt x="1998" y="1594"/>
                  </a:lnTo>
                  <a:lnTo>
                    <a:pt x="2001" y="1590"/>
                  </a:lnTo>
                  <a:lnTo>
                    <a:pt x="2002" y="1586"/>
                  </a:lnTo>
                  <a:lnTo>
                    <a:pt x="2004" y="1582"/>
                  </a:lnTo>
                  <a:lnTo>
                    <a:pt x="2004" y="1196"/>
                  </a:lnTo>
                  <a:lnTo>
                    <a:pt x="2002" y="1192"/>
                  </a:lnTo>
                  <a:lnTo>
                    <a:pt x="2001" y="1188"/>
                  </a:lnTo>
                  <a:lnTo>
                    <a:pt x="1998" y="1184"/>
                  </a:lnTo>
                  <a:lnTo>
                    <a:pt x="1996" y="1180"/>
                  </a:lnTo>
                  <a:lnTo>
                    <a:pt x="1992" y="1177"/>
                  </a:lnTo>
                  <a:lnTo>
                    <a:pt x="1628" y="969"/>
                  </a:lnTo>
                  <a:lnTo>
                    <a:pt x="1619" y="965"/>
                  </a:lnTo>
                  <a:lnTo>
                    <a:pt x="1610" y="965"/>
                  </a:lnTo>
                  <a:lnTo>
                    <a:pt x="1600" y="969"/>
                  </a:lnTo>
                  <a:lnTo>
                    <a:pt x="1259" y="1160"/>
                  </a:lnTo>
                  <a:lnTo>
                    <a:pt x="1248" y="1167"/>
                  </a:lnTo>
                  <a:lnTo>
                    <a:pt x="1244" y="1176"/>
                  </a:lnTo>
                  <a:lnTo>
                    <a:pt x="1243" y="1188"/>
                  </a:lnTo>
                  <a:lnTo>
                    <a:pt x="1243" y="1380"/>
                  </a:lnTo>
                  <a:close/>
                  <a:moveTo>
                    <a:pt x="446" y="1383"/>
                  </a:moveTo>
                  <a:lnTo>
                    <a:pt x="446" y="1579"/>
                  </a:lnTo>
                  <a:lnTo>
                    <a:pt x="447" y="1588"/>
                  </a:lnTo>
                  <a:lnTo>
                    <a:pt x="450" y="1595"/>
                  </a:lnTo>
                  <a:lnTo>
                    <a:pt x="458" y="1601"/>
                  </a:lnTo>
                  <a:lnTo>
                    <a:pt x="807" y="1800"/>
                  </a:lnTo>
                  <a:lnTo>
                    <a:pt x="814" y="1803"/>
                  </a:lnTo>
                  <a:lnTo>
                    <a:pt x="822" y="1803"/>
                  </a:lnTo>
                  <a:lnTo>
                    <a:pt x="830" y="1800"/>
                  </a:lnTo>
                  <a:lnTo>
                    <a:pt x="1174" y="1603"/>
                  </a:lnTo>
                  <a:lnTo>
                    <a:pt x="1183" y="1596"/>
                  </a:lnTo>
                  <a:lnTo>
                    <a:pt x="1188" y="1587"/>
                  </a:lnTo>
                  <a:lnTo>
                    <a:pt x="1189" y="1577"/>
                  </a:lnTo>
                  <a:lnTo>
                    <a:pt x="1189" y="1189"/>
                  </a:lnTo>
                  <a:lnTo>
                    <a:pt x="1188" y="1176"/>
                  </a:lnTo>
                  <a:lnTo>
                    <a:pt x="1182" y="1167"/>
                  </a:lnTo>
                  <a:lnTo>
                    <a:pt x="1172" y="1159"/>
                  </a:lnTo>
                  <a:lnTo>
                    <a:pt x="828" y="963"/>
                  </a:lnTo>
                  <a:lnTo>
                    <a:pt x="822" y="959"/>
                  </a:lnTo>
                  <a:lnTo>
                    <a:pt x="815" y="959"/>
                  </a:lnTo>
                  <a:lnTo>
                    <a:pt x="807" y="963"/>
                  </a:lnTo>
                  <a:lnTo>
                    <a:pt x="459" y="1162"/>
                  </a:lnTo>
                  <a:lnTo>
                    <a:pt x="451" y="1167"/>
                  </a:lnTo>
                  <a:lnTo>
                    <a:pt x="447" y="1175"/>
                  </a:lnTo>
                  <a:lnTo>
                    <a:pt x="446" y="1184"/>
                  </a:lnTo>
                  <a:lnTo>
                    <a:pt x="446" y="1383"/>
                  </a:lnTo>
                  <a:close/>
                  <a:moveTo>
                    <a:pt x="3064" y="697"/>
                  </a:moveTo>
                  <a:lnTo>
                    <a:pt x="3061" y="694"/>
                  </a:lnTo>
                  <a:lnTo>
                    <a:pt x="3061" y="693"/>
                  </a:lnTo>
                  <a:lnTo>
                    <a:pt x="3060" y="692"/>
                  </a:lnTo>
                  <a:lnTo>
                    <a:pt x="2819" y="409"/>
                  </a:lnTo>
                  <a:lnTo>
                    <a:pt x="2816" y="408"/>
                  </a:lnTo>
                  <a:lnTo>
                    <a:pt x="2812" y="405"/>
                  </a:lnTo>
                  <a:lnTo>
                    <a:pt x="2808" y="404"/>
                  </a:lnTo>
                  <a:lnTo>
                    <a:pt x="2803" y="404"/>
                  </a:lnTo>
                  <a:lnTo>
                    <a:pt x="2799" y="404"/>
                  </a:lnTo>
                  <a:lnTo>
                    <a:pt x="2467" y="485"/>
                  </a:lnTo>
                  <a:lnTo>
                    <a:pt x="2458" y="489"/>
                  </a:lnTo>
                  <a:lnTo>
                    <a:pt x="2452" y="495"/>
                  </a:lnTo>
                  <a:lnTo>
                    <a:pt x="2451" y="506"/>
                  </a:lnTo>
                  <a:lnTo>
                    <a:pt x="2451" y="893"/>
                  </a:lnTo>
                  <a:lnTo>
                    <a:pt x="2451" y="909"/>
                  </a:lnTo>
                  <a:lnTo>
                    <a:pt x="2615" y="952"/>
                  </a:lnTo>
                  <a:lnTo>
                    <a:pt x="2777" y="994"/>
                  </a:lnTo>
                  <a:lnTo>
                    <a:pt x="2786" y="995"/>
                  </a:lnTo>
                  <a:lnTo>
                    <a:pt x="2794" y="993"/>
                  </a:lnTo>
                  <a:lnTo>
                    <a:pt x="2802" y="986"/>
                  </a:lnTo>
                  <a:lnTo>
                    <a:pt x="2888" y="889"/>
                  </a:lnTo>
                  <a:lnTo>
                    <a:pt x="3064" y="697"/>
                  </a:lnTo>
                  <a:close/>
                  <a:moveTo>
                    <a:pt x="395" y="1596"/>
                  </a:moveTo>
                  <a:lnTo>
                    <a:pt x="310" y="1643"/>
                  </a:lnTo>
                  <a:lnTo>
                    <a:pt x="230" y="1689"/>
                  </a:lnTo>
                  <a:lnTo>
                    <a:pt x="150" y="1734"/>
                  </a:lnTo>
                  <a:lnTo>
                    <a:pt x="165" y="1759"/>
                  </a:lnTo>
                  <a:lnTo>
                    <a:pt x="178" y="1782"/>
                  </a:lnTo>
                  <a:lnTo>
                    <a:pt x="299" y="1714"/>
                  </a:lnTo>
                  <a:lnTo>
                    <a:pt x="424" y="1645"/>
                  </a:lnTo>
                  <a:lnTo>
                    <a:pt x="415" y="1639"/>
                  </a:lnTo>
                  <a:lnTo>
                    <a:pt x="405" y="1634"/>
                  </a:lnTo>
                  <a:lnTo>
                    <a:pt x="399" y="1629"/>
                  </a:lnTo>
                  <a:lnTo>
                    <a:pt x="394" y="1621"/>
                  </a:lnTo>
                  <a:lnTo>
                    <a:pt x="391" y="1611"/>
                  </a:lnTo>
                  <a:lnTo>
                    <a:pt x="395" y="159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24" name="Freeform 11"/>
            <p:cNvSpPr>
              <a:spLocks/>
            </p:cNvSpPr>
            <p:nvPr/>
          </p:nvSpPr>
          <p:spPr bwMode="auto">
            <a:xfrm>
              <a:off x="4605271" y="2830575"/>
              <a:ext cx="298542" cy="193421"/>
            </a:xfrm>
            <a:custGeom>
              <a:avLst/>
              <a:gdLst>
                <a:gd name="T0" fmla="*/ 27 w 355"/>
                <a:gd name="T1" fmla="*/ 230 h 230"/>
                <a:gd name="T2" fmla="*/ 13 w 355"/>
                <a:gd name="T3" fmla="*/ 206 h 230"/>
                <a:gd name="T4" fmla="*/ 0 w 355"/>
                <a:gd name="T5" fmla="*/ 183 h 230"/>
                <a:gd name="T6" fmla="*/ 327 w 355"/>
                <a:gd name="T7" fmla="*/ 0 h 230"/>
                <a:gd name="T8" fmla="*/ 355 w 355"/>
                <a:gd name="T9" fmla="*/ 47 h 230"/>
                <a:gd name="T10" fmla="*/ 191 w 355"/>
                <a:gd name="T11" fmla="*/ 138 h 230"/>
                <a:gd name="T12" fmla="*/ 27 w 355"/>
                <a:gd name="T13" fmla="*/ 23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5" h="230">
                  <a:moveTo>
                    <a:pt x="27" y="230"/>
                  </a:moveTo>
                  <a:lnTo>
                    <a:pt x="13" y="206"/>
                  </a:lnTo>
                  <a:lnTo>
                    <a:pt x="0" y="183"/>
                  </a:lnTo>
                  <a:lnTo>
                    <a:pt x="327" y="0"/>
                  </a:lnTo>
                  <a:lnTo>
                    <a:pt x="355" y="47"/>
                  </a:lnTo>
                  <a:lnTo>
                    <a:pt x="191" y="138"/>
                  </a:lnTo>
                  <a:lnTo>
                    <a:pt x="27" y="23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8373508" y="840191"/>
            <a:ext cx="2574732" cy="1550418"/>
            <a:chOff x="3959411" y="1550629"/>
            <a:chExt cx="2638101" cy="1588579"/>
          </a:xfrm>
          <a:solidFill>
            <a:srgbClr val="FFFFFF">
              <a:alpha val="5098"/>
            </a:srgbClr>
          </a:solidFill>
        </p:grpSpPr>
        <p:sp>
          <p:nvSpPr>
            <p:cNvPr id="26" name="Freeform 10"/>
            <p:cNvSpPr>
              <a:spLocks noEditPoints="1"/>
            </p:cNvSpPr>
            <p:nvPr/>
          </p:nvSpPr>
          <p:spPr bwMode="auto">
            <a:xfrm>
              <a:off x="3959411" y="1550629"/>
              <a:ext cx="2638101" cy="1588579"/>
            </a:xfrm>
            <a:custGeom>
              <a:avLst/>
              <a:gdLst>
                <a:gd name="T0" fmla="*/ 1182 w 3137"/>
                <a:gd name="T1" fmla="*/ 808 h 1889"/>
                <a:gd name="T2" fmla="*/ 1144 w 3137"/>
                <a:gd name="T3" fmla="*/ 711 h 1889"/>
                <a:gd name="T4" fmla="*/ 1243 w 3137"/>
                <a:gd name="T5" fmla="*/ 665 h 1889"/>
                <a:gd name="T6" fmla="*/ 1286 w 3137"/>
                <a:gd name="T7" fmla="*/ 771 h 1889"/>
                <a:gd name="T8" fmla="*/ 1247 w 3137"/>
                <a:gd name="T9" fmla="*/ 819 h 1889"/>
                <a:gd name="T10" fmla="*/ 1273 w 3137"/>
                <a:gd name="T11" fmla="*/ 1090 h 1889"/>
                <a:gd name="T12" fmla="*/ 1586 w 3137"/>
                <a:gd name="T13" fmla="*/ 909 h 1889"/>
                <a:gd name="T14" fmla="*/ 2006 w 3137"/>
                <a:gd name="T15" fmla="*/ 213 h 1889"/>
                <a:gd name="T16" fmla="*/ 2388 w 3137"/>
                <a:gd name="T17" fmla="*/ 415 h 1889"/>
                <a:gd name="T18" fmla="*/ 2394 w 3137"/>
                <a:gd name="T19" fmla="*/ 160 h 1889"/>
                <a:gd name="T20" fmla="*/ 2348 w 3137"/>
                <a:gd name="T21" fmla="*/ 79 h 1889"/>
                <a:gd name="T22" fmla="*/ 2424 w 3137"/>
                <a:gd name="T23" fmla="*/ 6 h 1889"/>
                <a:gd name="T24" fmla="*/ 2501 w 3137"/>
                <a:gd name="T25" fmla="*/ 78 h 1889"/>
                <a:gd name="T26" fmla="*/ 2456 w 3137"/>
                <a:gd name="T27" fmla="*/ 161 h 1889"/>
                <a:gd name="T28" fmla="*/ 2583 w 3137"/>
                <a:gd name="T29" fmla="*/ 401 h 1889"/>
                <a:gd name="T30" fmla="*/ 2984 w 3137"/>
                <a:gd name="T31" fmla="*/ 117 h 1889"/>
                <a:gd name="T32" fmla="*/ 3005 w 3137"/>
                <a:gd name="T33" fmla="*/ 23 h 1889"/>
                <a:gd name="T34" fmla="*/ 3116 w 3137"/>
                <a:gd name="T35" fmla="*/ 28 h 1889"/>
                <a:gd name="T36" fmla="*/ 3104 w 3137"/>
                <a:gd name="T37" fmla="*/ 142 h 1889"/>
                <a:gd name="T38" fmla="*/ 3019 w 3137"/>
                <a:gd name="T39" fmla="*/ 173 h 1889"/>
                <a:gd name="T40" fmla="*/ 3021 w 3137"/>
                <a:gd name="T41" fmla="*/ 825 h 1889"/>
                <a:gd name="T42" fmla="*/ 2426 w 3137"/>
                <a:gd name="T43" fmla="*/ 963 h 1889"/>
                <a:gd name="T44" fmla="*/ 2059 w 3137"/>
                <a:gd name="T45" fmla="*/ 1609 h 1889"/>
                <a:gd name="T46" fmla="*/ 1617 w 3137"/>
                <a:gd name="T47" fmla="*/ 1866 h 1889"/>
                <a:gd name="T48" fmla="*/ 839 w 3137"/>
                <a:gd name="T49" fmla="*/ 1858 h 1889"/>
                <a:gd name="T50" fmla="*/ 494 w 3137"/>
                <a:gd name="T51" fmla="*/ 1684 h 1889"/>
                <a:gd name="T52" fmla="*/ 169 w 3137"/>
                <a:gd name="T53" fmla="*/ 1841 h 1889"/>
                <a:gd name="T54" fmla="*/ 60 w 3137"/>
                <a:gd name="T55" fmla="*/ 1886 h 1889"/>
                <a:gd name="T56" fmla="*/ 5 w 3137"/>
                <a:gd name="T57" fmla="*/ 1772 h 1889"/>
                <a:gd name="T58" fmla="*/ 89 w 3137"/>
                <a:gd name="T59" fmla="*/ 1707 h 1889"/>
                <a:gd name="T60" fmla="*/ 392 w 3137"/>
                <a:gd name="T61" fmla="*/ 1516 h 1889"/>
                <a:gd name="T62" fmla="*/ 404 w 3137"/>
                <a:gd name="T63" fmla="*/ 1130 h 1889"/>
                <a:gd name="T64" fmla="*/ 844 w 3137"/>
                <a:gd name="T65" fmla="*/ 908 h 1889"/>
                <a:gd name="T66" fmla="*/ 1176 w 3137"/>
                <a:gd name="T67" fmla="*/ 1099 h 1889"/>
                <a:gd name="T68" fmla="*/ 2390 w 3137"/>
                <a:gd name="T69" fmla="*/ 482 h 1889"/>
                <a:gd name="T70" fmla="*/ 1657 w 3137"/>
                <a:gd name="T71" fmla="*/ 474 h 1889"/>
                <a:gd name="T72" fmla="*/ 1646 w 3137"/>
                <a:gd name="T73" fmla="*/ 905 h 1889"/>
                <a:gd name="T74" fmla="*/ 2038 w 3137"/>
                <a:gd name="T75" fmla="*/ 1117 h 1889"/>
                <a:gd name="T76" fmla="*/ 2396 w 3137"/>
                <a:gd name="T77" fmla="*/ 701 h 1889"/>
                <a:gd name="T78" fmla="*/ 1612 w 3137"/>
                <a:gd name="T79" fmla="*/ 1800 h 1889"/>
                <a:gd name="T80" fmla="*/ 1998 w 3137"/>
                <a:gd name="T81" fmla="*/ 1594 h 1889"/>
                <a:gd name="T82" fmla="*/ 2001 w 3137"/>
                <a:gd name="T83" fmla="*/ 1188 h 1889"/>
                <a:gd name="T84" fmla="*/ 1610 w 3137"/>
                <a:gd name="T85" fmla="*/ 965 h 1889"/>
                <a:gd name="T86" fmla="*/ 1243 w 3137"/>
                <a:gd name="T87" fmla="*/ 1380 h 1889"/>
                <a:gd name="T88" fmla="*/ 807 w 3137"/>
                <a:gd name="T89" fmla="*/ 1800 h 1889"/>
                <a:gd name="T90" fmla="*/ 1188 w 3137"/>
                <a:gd name="T91" fmla="*/ 1587 h 1889"/>
                <a:gd name="T92" fmla="*/ 828 w 3137"/>
                <a:gd name="T93" fmla="*/ 963 h 1889"/>
                <a:gd name="T94" fmla="*/ 447 w 3137"/>
                <a:gd name="T95" fmla="*/ 1175 h 1889"/>
                <a:gd name="T96" fmla="*/ 3060 w 3137"/>
                <a:gd name="T97" fmla="*/ 692 h 1889"/>
                <a:gd name="T98" fmla="*/ 2799 w 3137"/>
                <a:gd name="T99" fmla="*/ 404 h 1889"/>
                <a:gd name="T100" fmla="*/ 2451 w 3137"/>
                <a:gd name="T101" fmla="*/ 909 h 1889"/>
                <a:gd name="T102" fmla="*/ 2888 w 3137"/>
                <a:gd name="T103" fmla="*/ 889 h 1889"/>
                <a:gd name="T104" fmla="*/ 165 w 3137"/>
                <a:gd name="T105" fmla="*/ 1759 h 1889"/>
                <a:gd name="T106" fmla="*/ 399 w 3137"/>
                <a:gd name="T107" fmla="*/ 1629 h 18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137" h="1889">
                  <a:moveTo>
                    <a:pt x="1186" y="1104"/>
                  </a:moveTo>
                  <a:lnTo>
                    <a:pt x="1186" y="1023"/>
                  </a:lnTo>
                  <a:lnTo>
                    <a:pt x="1186" y="946"/>
                  </a:lnTo>
                  <a:lnTo>
                    <a:pt x="1186" y="825"/>
                  </a:lnTo>
                  <a:lnTo>
                    <a:pt x="1186" y="816"/>
                  </a:lnTo>
                  <a:lnTo>
                    <a:pt x="1182" y="808"/>
                  </a:lnTo>
                  <a:lnTo>
                    <a:pt x="1175" y="803"/>
                  </a:lnTo>
                  <a:lnTo>
                    <a:pt x="1158" y="789"/>
                  </a:lnTo>
                  <a:lnTo>
                    <a:pt x="1146" y="771"/>
                  </a:lnTo>
                  <a:lnTo>
                    <a:pt x="1140" y="752"/>
                  </a:lnTo>
                  <a:lnTo>
                    <a:pt x="1138" y="732"/>
                  </a:lnTo>
                  <a:lnTo>
                    <a:pt x="1144" y="711"/>
                  </a:lnTo>
                  <a:lnTo>
                    <a:pt x="1153" y="693"/>
                  </a:lnTo>
                  <a:lnTo>
                    <a:pt x="1166" y="679"/>
                  </a:lnTo>
                  <a:lnTo>
                    <a:pt x="1183" y="668"/>
                  </a:lnTo>
                  <a:lnTo>
                    <a:pt x="1203" y="662"/>
                  </a:lnTo>
                  <a:lnTo>
                    <a:pt x="1222" y="660"/>
                  </a:lnTo>
                  <a:lnTo>
                    <a:pt x="1243" y="665"/>
                  </a:lnTo>
                  <a:lnTo>
                    <a:pt x="1261" y="675"/>
                  </a:lnTo>
                  <a:lnTo>
                    <a:pt x="1277" y="689"/>
                  </a:lnTo>
                  <a:lnTo>
                    <a:pt x="1288" y="707"/>
                  </a:lnTo>
                  <a:lnTo>
                    <a:pt x="1293" y="730"/>
                  </a:lnTo>
                  <a:lnTo>
                    <a:pt x="1293" y="752"/>
                  </a:lnTo>
                  <a:lnTo>
                    <a:pt x="1286" y="771"/>
                  </a:lnTo>
                  <a:lnTo>
                    <a:pt x="1275" y="789"/>
                  </a:lnTo>
                  <a:lnTo>
                    <a:pt x="1256" y="804"/>
                  </a:lnTo>
                  <a:lnTo>
                    <a:pt x="1254" y="807"/>
                  </a:lnTo>
                  <a:lnTo>
                    <a:pt x="1251" y="811"/>
                  </a:lnTo>
                  <a:lnTo>
                    <a:pt x="1248" y="815"/>
                  </a:lnTo>
                  <a:lnTo>
                    <a:pt x="1247" y="819"/>
                  </a:lnTo>
                  <a:lnTo>
                    <a:pt x="1246" y="823"/>
                  </a:lnTo>
                  <a:lnTo>
                    <a:pt x="1246" y="1095"/>
                  </a:lnTo>
                  <a:lnTo>
                    <a:pt x="1246" y="1097"/>
                  </a:lnTo>
                  <a:lnTo>
                    <a:pt x="1247" y="1100"/>
                  </a:lnTo>
                  <a:lnTo>
                    <a:pt x="1247" y="1104"/>
                  </a:lnTo>
                  <a:lnTo>
                    <a:pt x="1273" y="1090"/>
                  </a:lnTo>
                  <a:lnTo>
                    <a:pt x="1297" y="1077"/>
                  </a:lnTo>
                  <a:lnTo>
                    <a:pt x="1494" y="967"/>
                  </a:lnTo>
                  <a:lnTo>
                    <a:pt x="1535" y="943"/>
                  </a:lnTo>
                  <a:lnTo>
                    <a:pt x="1574" y="921"/>
                  </a:lnTo>
                  <a:lnTo>
                    <a:pt x="1582" y="915"/>
                  </a:lnTo>
                  <a:lnTo>
                    <a:pt x="1586" y="909"/>
                  </a:lnTo>
                  <a:lnTo>
                    <a:pt x="1587" y="900"/>
                  </a:lnTo>
                  <a:lnTo>
                    <a:pt x="1586" y="472"/>
                  </a:lnTo>
                  <a:lnTo>
                    <a:pt x="1589" y="459"/>
                  </a:lnTo>
                  <a:lnTo>
                    <a:pt x="1594" y="449"/>
                  </a:lnTo>
                  <a:lnTo>
                    <a:pt x="1604" y="442"/>
                  </a:lnTo>
                  <a:lnTo>
                    <a:pt x="2006" y="213"/>
                  </a:lnTo>
                  <a:lnTo>
                    <a:pt x="2015" y="209"/>
                  </a:lnTo>
                  <a:lnTo>
                    <a:pt x="2023" y="209"/>
                  </a:lnTo>
                  <a:lnTo>
                    <a:pt x="2031" y="213"/>
                  </a:lnTo>
                  <a:lnTo>
                    <a:pt x="2380" y="411"/>
                  </a:lnTo>
                  <a:lnTo>
                    <a:pt x="2384" y="414"/>
                  </a:lnTo>
                  <a:lnTo>
                    <a:pt x="2388" y="415"/>
                  </a:lnTo>
                  <a:lnTo>
                    <a:pt x="2392" y="418"/>
                  </a:lnTo>
                  <a:lnTo>
                    <a:pt x="2394" y="413"/>
                  </a:lnTo>
                  <a:lnTo>
                    <a:pt x="2394" y="408"/>
                  </a:lnTo>
                  <a:lnTo>
                    <a:pt x="2394" y="402"/>
                  </a:lnTo>
                  <a:lnTo>
                    <a:pt x="2394" y="169"/>
                  </a:lnTo>
                  <a:lnTo>
                    <a:pt x="2394" y="160"/>
                  </a:lnTo>
                  <a:lnTo>
                    <a:pt x="2390" y="152"/>
                  </a:lnTo>
                  <a:lnTo>
                    <a:pt x="2382" y="146"/>
                  </a:lnTo>
                  <a:lnTo>
                    <a:pt x="2367" y="133"/>
                  </a:lnTo>
                  <a:lnTo>
                    <a:pt x="2356" y="117"/>
                  </a:lnTo>
                  <a:lnTo>
                    <a:pt x="2349" y="99"/>
                  </a:lnTo>
                  <a:lnTo>
                    <a:pt x="2348" y="79"/>
                  </a:lnTo>
                  <a:lnTo>
                    <a:pt x="2350" y="61"/>
                  </a:lnTo>
                  <a:lnTo>
                    <a:pt x="2358" y="42"/>
                  </a:lnTo>
                  <a:lnTo>
                    <a:pt x="2371" y="27"/>
                  </a:lnTo>
                  <a:lnTo>
                    <a:pt x="2386" y="15"/>
                  </a:lnTo>
                  <a:lnTo>
                    <a:pt x="2404" y="8"/>
                  </a:lnTo>
                  <a:lnTo>
                    <a:pt x="2424" y="6"/>
                  </a:lnTo>
                  <a:lnTo>
                    <a:pt x="2443" y="7"/>
                  </a:lnTo>
                  <a:lnTo>
                    <a:pt x="2460" y="15"/>
                  </a:lnTo>
                  <a:lnTo>
                    <a:pt x="2476" y="25"/>
                  </a:lnTo>
                  <a:lnTo>
                    <a:pt x="2489" y="40"/>
                  </a:lnTo>
                  <a:lnTo>
                    <a:pt x="2497" y="58"/>
                  </a:lnTo>
                  <a:lnTo>
                    <a:pt x="2501" y="78"/>
                  </a:lnTo>
                  <a:lnTo>
                    <a:pt x="2501" y="97"/>
                  </a:lnTo>
                  <a:lnTo>
                    <a:pt x="2494" y="116"/>
                  </a:lnTo>
                  <a:lnTo>
                    <a:pt x="2484" y="131"/>
                  </a:lnTo>
                  <a:lnTo>
                    <a:pt x="2468" y="146"/>
                  </a:lnTo>
                  <a:lnTo>
                    <a:pt x="2460" y="152"/>
                  </a:lnTo>
                  <a:lnTo>
                    <a:pt x="2456" y="161"/>
                  </a:lnTo>
                  <a:lnTo>
                    <a:pt x="2455" y="172"/>
                  </a:lnTo>
                  <a:lnTo>
                    <a:pt x="2455" y="413"/>
                  </a:lnTo>
                  <a:lnTo>
                    <a:pt x="2455" y="422"/>
                  </a:lnTo>
                  <a:lnTo>
                    <a:pt x="2455" y="431"/>
                  </a:lnTo>
                  <a:lnTo>
                    <a:pt x="2519" y="415"/>
                  </a:lnTo>
                  <a:lnTo>
                    <a:pt x="2583" y="401"/>
                  </a:lnTo>
                  <a:lnTo>
                    <a:pt x="2786" y="350"/>
                  </a:lnTo>
                  <a:lnTo>
                    <a:pt x="2799" y="346"/>
                  </a:lnTo>
                  <a:lnTo>
                    <a:pt x="2811" y="338"/>
                  </a:lnTo>
                  <a:lnTo>
                    <a:pt x="2822" y="328"/>
                  </a:lnTo>
                  <a:lnTo>
                    <a:pt x="2981" y="123"/>
                  </a:lnTo>
                  <a:lnTo>
                    <a:pt x="2984" y="117"/>
                  </a:lnTo>
                  <a:lnTo>
                    <a:pt x="2985" y="109"/>
                  </a:lnTo>
                  <a:lnTo>
                    <a:pt x="2984" y="103"/>
                  </a:lnTo>
                  <a:lnTo>
                    <a:pt x="2981" y="80"/>
                  </a:lnTo>
                  <a:lnTo>
                    <a:pt x="2984" y="58"/>
                  </a:lnTo>
                  <a:lnTo>
                    <a:pt x="2992" y="38"/>
                  </a:lnTo>
                  <a:lnTo>
                    <a:pt x="3005" y="23"/>
                  </a:lnTo>
                  <a:lnTo>
                    <a:pt x="3022" y="10"/>
                  </a:lnTo>
                  <a:lnTo>
                    <a:pt x="3041" y="2"/>
                  </a:lnTo>
                  <a:lnTo>
                    <a:pt x="3062" y="0"/>
                  </a:lnTo>
                  <a:lnTo>
                    <a:pt x="3083" y="6"/>
                  </a:lnTo>
                  <a:lnTo>
                    <a:pt x="3102" y="15"/>
                  </a:lnTo>
                  <a:lnTo>
                    <a:pt x="3116" y="28"/>
                  </a:lnTo>
                  <a:lnTo>
                    <a:pt x="3128" y="45"/>
                  </a:lnTo>
                  <a:lnTo>
                    <a:pt x="3134" y="65"/>
                  </a:lnTo>
                  <a:lnTo>
                    <a:pt x="3134" y="88"/>
                  </a:lnTo>
                  <a:lnTo>
                    <a:pt x="3129" y="109"/>
                  </a:lnTo>
                  <a:lnTo>
                    <a:pt x="3119" y="127"/>
                  </a:lnTo>
                  <a:lnTo>
                    <a:pt x="3104" y="142"/>
                  </a:lnTo>
                  <a:lnTo>
                    <a:pt x="3085" y="151"/>
                  </a:lnTo>
                  <a:lnTo>
                    <a:pt x="3062" y="154"/>
                  </a:lnTo>
                  <a:lnTo>
                    <a:pt x="3048" y="155"/>
                  </a:lnTo>
                  <a:lnTo>
                    <a:pt x="3036" y="159"/>
                  </a:lnTo>
                  <a:lnTo>
                    <a:pt x="3027" y="165"/>
                  </a:lnTo>
                  <a:lnTo>
                    <a:pt x="3019" y="173"/>
                  </a:lnTo>
                  <a:lnTo>
                    <a:pt x="3011" y="184"/>
                  </a:lnTo>
                  <a:lnTo>
                    <a:pt x="2937" y="278"/>
                  </a:lnTo>
                  <a:lnTo>
                    <a:pt x="2862" y="374"/>
                  </a:lnTo>
                  <a:lnTo>
                    <a:pt x="3000" y="536"/>
                  </a:lnTo>
                  <a:lnTo>
                    <a:pt x="3137" y="698"/>
                  </a:lnTo>
                  <a:lnTo>
                    <a:pt x="3021" y="825"/>
                  </a:lnTo>
                  <a:lnTo>
                    <a:pt x="2820" y="1046"/>
                  </a:lnTo>
                  <a:lnTo>
                    <a:pt x="2812" y="1053"/>
                  </a:lnTo>
                  <a:lnTo>
                    <a:pt x="2803" y="1056"/>
                  </a:lnTo>
                  <a:lnTo>
                    <a:pt x="2793" y="1054"/>
                  </a:lnTo>
                  <a:lnTo>
                    <a:pt x="2438" y="963"/>
                  </a:lnTo>
                  <a:lnTo>
                    <a:pt x="2426" y="963"/>
                  </a:lnTo>
                  <a:lnTo>
                    <a:pt x="2415" y="967"/>
                  </a:lnTo>
                  <a:lnTo>
                    <a:pt x="2072" y="1162"/>
                  </a:lnTo>
                  <a:lnTo>
                    <a:pt x="2064" y="1168"/>
                  </a:lnTo>
                  <a:lnTo>
                    <a:pt x="2060" y="1176"/>
                  </a:lnTo>
                  <a:lnTo>
                    <a:pt x="2059" y="1185"/>
                  </a:lnTo>
                  <a:lnTo>
                    <a:pt x="2059" y="1609"/>
                  </a:lnTo>
                  <a:lnTo>
                    <a:pt x="2057" y="1620"/>
                  </a:lnTo>
                  <a:lnTo>
                    <a:pt x="2053" y="1628"/>
                  </a:lnTo>
                  <a:lnTo>
                    <a:pt x="2044" y="1634"/>
                  </a:lnTo>
                  <a:lnTo>
                    <a:pt x="1637" y="1863"/>
                  </a:lnTo>
                  <a:lnTo>
                    <a:pt x="1627" y="1867"/>
                  </a:lnTo>
                  <a:lnTo>
                    <a:pt x="1617" y="1866"/>
                  </a:lnTo>
                  <a:lnTo>
                    <a:pt x="1608" y="1862"/>
                  </a:lnTo>
                  <a:lnTo>
                    <a:pt x="1230" y="1649"/>
                  </a:lnTo>
                  <a:lnTo>
                    <a:pt x="1221" y="1645"/>
                  </a:lnTo>
                  <a:lnTo>
                    <a:pt x="1212" y="1645"/>
                  </a:lnTo>
                  <a:lnTo>
                    <a:pt x="1203" y="1649"/>
                  </a:lnTo>
                  <a:lnTo>
                    <a:pt x="839" y="1858"/>
                  </a:lnTo>
                  <a:lnTo>
                    <a:pt x="830" y="1863"/>
                  </a:lnTo>
                  <a:lnTo>
                    <a:pt x="819" y="1866"/>
                  </a:lnTo>
                  <a:lnTo>
                    <a:pt x="809" y="1865"/>
                  </a:lnTo>
                  <a:lnTo>
                    <a:pt x="798" y="1859"/>
                  </a:lnTo>
                  <a:lnTo>
                    <a:pt x="646" y="1772"/>
                  </a:lnTo>
                  <a:lnTo>
                    <a:pt x="494" y="1684"/>
                  </a:lnTo>
                  <a:lnTo>
                    <a:pt x="484" y="1680"/>
                  </a:lnTo>
                  <a:lnTo>
                    <a:pt x="475" y="1680"/>
                  </a:lnTo>
                  <a:lnTo>
                    <a:pt x="464" y="1684"/>
                  </a:lnTo>
                  <a:lnTo>
                    <a:pt x="192" y="1836"/>
                  </a:lnTo>
                  <a:lnTo>
                    <a:pt x="183" y="1840"/>
                  </a:lnTo>
                  <a:lnTo>
                    <a:pt x="169" y="1841"/>
                  </a:lnTo>
                  <a:lnTo>
                    <a:pt x="158" y="1857"/>
                  </a:lnTo>
                  <a:lnTo>
                    <a:pt x="144" y="1871"/>
                  </a:lnTo>
                  <a:lnTo>
                    <a:pt x="127" y="1882"/>
                  </a:lnTo>
                  <a:lnTo>
                    <a:pt x="104" y="1888"/>
                  </a:lnTo>
                  <a:lnTo>
                    <a:pt x="82" y="1889"/>
                  </a:lnTo>
                  <a:lnTo>
                    <a:pt x="60" y="1886"/>
                  </a:lnTo>
                  <a:lnTo>
                    <a:pt x="39" y="1875"/>
                  </a:lnTo>
                  <a:lnTo>
                    <a:pt x="22" y="1861"/>
                  </a:lnTo>
                  <a:lnTo>
                    <a:pt x="9" y="1842"/>
                  </a:lnTo>
                  <a:lnTo>
                    <a:pt x="1" y="1820"/>
                  </a:lnTo>
                  <a:lnTo>
                    <a:pt x="0" y="1795"/>
                  </a:lnTo>
                  <a:lnTo>
                    <a:pt x="5" y="1772"/>
                  </a:lnTo>
                  <a:lnTo>
                    <a:pt x="14" y="1751"/>
                  </a:lnTo>
                  <a:lnTo>
                    <a:pt x="30" y="1734"/>
                  </a:lnTo>
                  <a:lnTo>
                    <a:pt x="48" y="1722"/>
                  </a:lnTo>
                  <a:lnTo>
                    <a:pt x="72" y="1715"/>
                  </a:lnTo>
                  <a:lnTo>
                    <a:pt x="81" y="1713"/>
                  </a:lnTo>
                  <a:lnTo>
                    <a:pt x="89" y="1707"/>
                  </a:lnTo>
                  <a:lnTo>
                    <a:pt x="95" y="1702"/>
                  </a:lnTo>
                  <a:lnTo>
                    <a:pt x="103" y="1697"/>
                  </a:lnTo>
                  <a:lnTo>
                    <a:pt x="375" y="1545"/>
                  </a:lnTo>
                  <a:lnTo>
                    <a:pt x="385" y="1539"/>
                  </a:lnTo>
                  <a:lnTo>
                    <a:pt x="391" y="1529"/>
                  </a:lnTo>
                  <a:lnTo>
                    <a:pt x="392" y="1516"/>
                  </a:lnTo>
                  <a:lnTo>
                    <a:pt x="392" y="1221"/>
                  </a:lnTo>
                  <a:lnTo>
                    <a:pt x="394" y="1147"/>
                  </a:lnTo>
                  <a:lnTo>
                    <a:pt x="395" y="1143"/>
                  </a:lnTo>
                  <a:lnTo>
                    <a:pt x="398" y="1138"/>
                  </a:lnTo>
                  <a:lnTo>
                    <a:pt x="400" y="1134"/>
                  </a:lnTo>
                  <a:lnTo>
                    <a:pt x="404" y="1130"/>
                  </a:lnTo>
                  <a:lnTo>
                    <a:pt x="589" y="1025"/>
                  </a:lnTo>
                  <a:lnTo>
                    <a:pt x="772" y="918"/>
                  </a:lnTo>
                  <a:lnTo>
                    <a:pt x="792" y="908"/>
                  </a:lnTo>
                  <a:lnTo>
                    <a:pt x="810" y="904"/>
                  </a:lnTo>
                  <a:lnTo>
                    <a:pt x="827" y="904"/>
                  </a:lnTo>
                  <a:lnTo>
                    <a:pt x="844" y="908"/>
                  </a:lnTo>
                  <a:lnTo>
                    <a:pt x="864" y="918"/>
                  </a:lnTo>
                  <a:lnTo>
                    <a:pt x="964" y="978"/>
                  </a:lnTo>
                  <a:lnTo>
                    <a:pt x="1066" y="1037"/>
                  </a:lnTo>
                  <a:lnTo>
                    <a:pt x="1169" y="1095"/>
                  </a:lnTo>
                  <a:lnTo>
                    <a:pt x="1172" y="1096"/>
                  </a:lnTo>
                  <a:lnTo>
                    <a:pt x="1176" y="1099"/>
                  </a:lnTo>
                  <a:lnTo>
                    <a:pt x="1180" y="1101"/>
                  </a:lnTo>
                  <a:lnTo>
                    <a:pt x="1186" y="1104"/>
                  </a:lnTo>
                  <a:close/>
                  <a:moveTo>
                    <a:pt x="2396" y="701"/>
                  </a:moveTo>
                  <a:lnTo>
                    <a:pt x="2398" y="504"/>
                  </a:lnTo>
                  <a:lnTo>
                    <a:pt x="2395" y="491"/>
                  </a:lnTo>
                  <a:lnTo>
                    <a:pt x="2390" y="482"/>
                  </a:lnTo>
                  <a:lnTo>
                    <a:pt x="2379" y="474"/>
                  </a:lnTo>
                  <a:lnTo>
                    <a:pt x="2032" y="277"/>
                  </a:lnTo>
                  <a:lnTo>
                    <a:pt x="2023" y="271"/>
                  </a:lnTo>
                  <a:lnTo>
                    <a:pt x="2014" y="271"/>
                  </a:lnTo>
                  <a:lnTo>
                    <a:pt x="2005" y="275"/>
                  </a:lnTo>
                  <a:lnTo>
                    <a:pt x="1657" y="474"/>
                  </a:lnTo>
                  <a:lnTo>
                    <a:pt x="1648" y="481"/>
                  </a:lnTo>
                  <a:lnTo>
                    <a:pt x="1642" y="490"/>
                  </a:lnTo>
                  <a:lnTo>
                    <a:pt x="1641" y="501"/>
                  </a:lnTo>
                  <a:lnTo>
                    <a:pt x="1641" y="889"/>
                  </a:lnTo>
                  <a:lnTo>
                    <a:pt x="1642" y="897"/>
                  </a:lnTo>
                  <a:lnTo>
                    <a:pt x="1646" y="905"/>
                  </a:lnTo>
                  <a:lnTo>
                    <a:pt x="1654" y="910"/>
                  </a:lnTo>
                  <a:lnTo>
                    <a:pt x="2023" y="1117"/>
                  </a:lnTo>
                  <a:lnTo>
                    <a:pt x="2026" y="1118"/>
                  </a:lnTo>
                  <a:lnTo>
                    <a:pt x="2030" y="1118"/>
                  </a:lnTo>
                  <a:lnTo>
                    <a:pt x="2034" y="1118"/>
                  </a:lnTo>
                  <a:lnTo>
                    <a:pt x="2038" y="1117"/>
                  </a:lnTo>
                  <a:lnTo>
                    <a:pt x="2042" y="1116"/>
                  </a:lnTo>
                  <a:lnTo>
                    <a:pt x="2384" y="919"/>
                  </a:lnTo>
                  <a:lnTo>
                    <a:pt x="2392" y="914"/>
                  </a:lnTo>
                  <a:lnTo>
                    <a:pt x="2396" y="908"/>
                  </a:lnTo>
                  <a:lnTo>
                    <a:pt x="2398" y="898"/>
                  </a:lnTo>
                  <a:lnTo>
                    <a:pt x="2396" y="701"/>
                  </a:lnTo>
                  <a:close/>
                  <a:moveTo>
                    <a:pt x="1243" y="1380"/>
                  </a:moveTo>
                  <a:lnTo>
                    <a:pt x="1243" y="1578"/>
                  </a:lnTo>
                  <a:lnTo>
                    <a:pt x="1244" y="1588"/>
                  </a:lnTo>
                  <a:lnTo>
                    <a:pt x="1248" y="1596"/>
                  </a:lnTo>
                  <a:lnTo>
                    <a:pt x="1256" y="1601"/>
                  </a:lnTo>
                  <a:lnTo>
                    <a:pt x="1612" y="1800"/>
                  </a:lnTo>
                  <a:lnTo>
                    <a:pt x="1619" y="1803"/>
                  </a:lnTo>
                  <a:lnTo>
                    <a:pt x="1627" y="1803"/>
                  </a:lnTo>
                  <a:lnTo>
                    <a:pt x="1633" y="1800"/>
                  </a:lnTo>
                  <a:lnTo>
                    <a:pt x="1992" y="1600"/>
                  </a:lnTo>
                  <a:lnTo>
                    <a:pt x="1996" y="1598"/>
                  </a:lnTo>
                  <a:lnTo>
                    <a:pt x="1998" y="1594"/>
                  </a:lnTo>
                  <a:lnTo>
                    <a:pt x="2001" y="1590"/>
                  </a:lnTo>
                  <a:lnTo>
                    <a:pt x="2002" y="1586"/>
                  </a:lnTo>
                  <a:lnTo>
                    <a:pt x="2004" y="1582"/>
                  </a:lnTo>
                  <a:lnTo>
                    <a:pt x="2004" y="1196"/>
                  </a:lnTo>
                  <a:lnTo>
                    <a:pt x="2002" y="1192"/>
                  </a:lnTo>
                  <a:lnTo>
                    <a:pt x="2001" y="1188"/>
                  </a:lnTo>
                  <a:lnTo>
                    <a:pt x="1998" y="1184"/>
                  </a:lnTo>
                  <a:lnTo>
                    <a:pt x="1996" y="1180"/>
                  </a:lnTo>
                  <a:lnTo>
                    <a:pt x="1992" y="1177"/>
                  </a:lnTo>
                  <a:lnTo>
                    <a:pt x="1628" y="969"/>
                  </a:lnTo>
                  <a:lnTo>
                    <a:pt x="1619" y="965"/>
                  </a:lnTo>
                  <a:lnTo>
                    <a:pt x="1610" y="965"/>
                  </a:lnTo>
                  <a:lnTo>
                    <a:pt x="1600" y="969"/>
                  </a:lnTo>
                  <a:lnTo>
                    <a:pt x="1259" y="1160"/>
                  </a:lnTo>
                  <a:lnTo>
                    <a:pt x="1248" y="1167"/>
                  </a:lnTo>
                  <a:lnTo>
                    <a:pt x="1244" y="1176"/>
                  </a:lnTo>
                  <a:lnTo>
                    <a:pt x="1243" y="1188"/>
                  </a:lnTo>
                  <a:lnTo>
                    <a:pt x="1243" y="1380"/>
                  </a:lnTo>
                  <a:close/>
                  <a:moveTo>
                    <a:pt x="446" y="1383"/>
                  </a:moveTo>
                  <a:lnTo>
                    <a:pt x="446" y="1579"/>
                  </a:lnTo>
                  <a:lnTo>
                    <a:pt x="447" y="1588"/>
                  </a:lnTo>
                  <a:lnTo>
                    <a:pt x="450" y="1595"/>
                  </a:lnTo>
                  <a:lnTo>
                    <a:pt x="458" y="1601"/>
                  </a:lnTo>
                  <a:lnTo>
                    <a:pt x="807" y="1800"/>
                  </a:lnTo>
                  <a:lnTo>
                    <a:pt x="814" y="1803"/>
                  </a:lnTo>
                  <a:lnTo>
                    <a:pt x="822" y="1803"/>
                  </a:lnTo>
                  <a:lnTo>
                    <a:pt x="830" y="1800"/>
                  </a:lnTo>
                  <a:lnTo>
                    <a:pt x="1174" y="1603"/>
                  </a:lnTo>
                  <a:lnTo>
                    <a:pt x="1183" y="1596"/>
                  </a:lnTo>
                  <a:lnTo>
                    <a:pt x="1188" y="1587"/>
                  </a:lnTo>
                  <a:lnTo>
                    <a:pt x="1189" y="1577"/>
                  </a:lnTo>
                  <a:lnTo>
                    <a:pt x="1189" y="1189"/>
                  </a:lnTo>
                  <a:lnTo>
                    <a:pt x="1188" y="1176"/>
                  </a:lnTo>
                  <a:lnTo>
                    <a:pt x="1182" y="1167"/>
                  </a:lnTo>
                  <a:lnTo>
                    <a:pt x="1172" y="1159"/>
                  </a:lnTo>
                  <a:lnTo>
                    <a:pt x="828" y="963"/>
                  </a:lnTo>
                  <a:lnTo>
                    <a:pt x="822" y="959"/>
                  </a:lnTo>
                  <a:lnTo>
                    <a:pt x="815" y="959"/>
                  </a:lnTo>
                  <a:lnTo>
                    <a:pt x="807" y="963"/>
                  </a:lnTo>
                  <a:lnTo>
                    <a:pt x="459" y="1162"/>
                  </a:lnTo>
                  <a:lnTo>
                    <a:pt x="451" y="1167"/>
                  </a:lnTo>
                  <a:lnTo>
                    <a:pt x="447" y="1175"/>
                  </a:lnTo>
                  <a:lnTo>
                    <a:pt x="446" y="1184"/>
                  </a:lnTo>
                  <a:lnTo>
                    <a:pt x="446" y="1383"/>
                  </a:lnTo>
                  <a:close/>
                  <a:moveTo>
                    <a:pt x="3064" y="697"/>
                  </a:moveTo>
                  <a:lnTo>
                    <a:pt x="3061" y="694"/>
                  </a:lnTo>
                  <a:lnTo>
                    <a:pt x="3061" y="693"/>
                  </a:lnTo>
                  <a:lnTo>
                    <a:pt x="3060" y="692"/>
                  </a:lnTo>
                  <a:lnTo>
                    <a:pt x="2819" y="409"/>
                  </a:lnTo>
                  <a:lnTo>
                    <a:pt x="2816" y="408"/>
                  </a:lnTo>
                  <a:lnTo>
                    <a:pt x="2812" y="405"/>
                  </a:lnTo>
                  <a:lnTo>
                    <a:pt x="2808" y="404"/>
                  </a:lnTo>
                  <a:lnTo>
                    <a:pt x="2803" y="404"/>
                  </a:lnTo>
                  <a:lnTo>
                    <a:pt x="2799" y="404"/>
                  </a:lnTo>
                  <a:lnTo>
                    <a:pt x="2467" y="485"/>
                  </a:lnTo>
                  <a:lnTo>
                    <a:pt x="2458" y="489"/>
                  </a:lnTo>
                  <a:lnTo>
                    <a:pt x="2452" y="495"/>
                  </a:lnTo>
                  <a:lnTo>
                    <a:pt x="2451" y="506"/>
                  </a:lnTo>
                  <a:lnTo>
                    <a:pt x="2451" y="893"/>
                  </a:lnTo>
                  <a:lnTo>
                    <a:pt x="2451" y="909"/>
                  </a:lnTo>
                  <a:lnTo>
                    <a:pt x="2615" y="952"/>
                  </a:lnTo>
                  <a:lnTo>
                    <a:pt x="2777" y="994"/>
                  </a:lnTo>
                  <a:lnTo>
                    <a:pt x="2786" y="995"/>
                  </a:lnTo>
                  <a:lnTo>
                    <a:pt x="2794" y="993"/>
                  </a:lnTo>
                  <a:lnTo>
                    <a:pt x="2802" y="986"/>
                  </a:lnTo>
                  <a:lnTo>
                    <a:pt x="2888" y="889"/>
                  </a:lnTo>
                  <a:lnTo>
                    <a:pt x="3064" y="697"/>
                  </a:lnTo>
                  <a:close/>
                  <a:moveTo>
                    <a:pt x="395" y="1596"/>
                  </a:moveTo>
                  <a:lnTo>
                    <a:pt x="310" y="1643"/>
                  </a:lnTo>
                  <a:lnTo>
                    <a:pt x="230" y="1689"/>
                  </a:lnTo>
                  <a:lnTo>
                    <a:pt x="150" y="1734"/>
                  </a:lnTo>
                  <a:lnTo>
                    <a:pt x="165" y="1759"/>
                  </a:lnTo>
                  <a:lnTo>
                    <a:pt x="178" y="1782"/>
                  </a:lnTo>
                  <a:lnTo>
                    <a:pt x="299" y="1714"/>
                  </a:lnTo>
                  <a:lnTo>
                    <a:pt x="424" y="1645"/>
                  </a:lnTo>
                  <a:lnTo>
                    <a:pt x="415" y="1639"/>
                  </a:lnTo>
                  <a:lnTo>
                    <a:pt x="405" y="1634"/>
                  </a:lnTo>
                  <a:lnTo>
                    <a:pt x="399" y="1629"/>
                  </a:lnTo>
                  <a:lnTo>
                    <a:pt x="394" y="1621"/>
                  </a:lnTo>
                  <a:lnTo>
                    <a:pt x="391" y="1611"/>
                  </a:lnTo>
                  <a:lnTo>
                    <a:pt x="395" y="159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27" name="Freeform 11"/>
            <p:cNvSpPr>
              <a:spLocks/>
            </p:cNvSpPr>
            <p:nvPr/>
          </p:nvSpPr>
          <p:spPr bwMode="auto">
            <a:xfrm>
              <a:off x="4605271" y="2830575"/>
              <a:ext cx="298542" cy="193421"/>
            </a:xfrm>
            <a:custGeom>
              <a:avLst/>
              <a:gdLst>
                <a:gd name="T0" fmla="*/ 27 w 355"/>
                <a:gd name="T1" fmla="*/ 230 h 230"/>
                <a:gd name="T2" fmla="*/ 13 w 355"/>
                <a:gd name="T3" fmla="*/ 206 h 230"/>
                <a:gd name="T4" fmla="*/ 0 w 355"/>
                <a:gd name="T5" fmla="*/ 183 h 230"/>
                <a:gd name="T6" fmla="*/ 327 w 355"/>
                <a:gd name="T7" fmla="*/ 0 h 230"/>
                <a:gd name="T8" fmla="*/ 355 w 355"/>
                <a:gd name="T9" fmla="*/ 47 h 230"/>
                <a:gd name="T10" fmla="*/ 191 w 355"/>
                <a:gd name="T11" fmla="*/ 138 h 230"/>
                <a:gd name="T12" fmla="*/ 27 w 355"/>
                <a:gd name="T13" fmla="*/ 23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5" h="230">
                  <a:moveTo>
                    <a:pt x="27" y="230"/>
                  </a:moveTo>
                  <a:lnTo>
                    <a:pt x="13" y="206"/>
                  </a:lnTo>
                  <a:lnTo>
                    <a:pt x="0" y="183"/>
                  </a:lnTo>
                  <a:lnTo>
                    <a:pt x="327" y="0"/>
                  </a:lnTo>
                  <a:lnTo>
                    <a:pt x="355" y="47"/>
                  </a:lnTo>
                  <a:lnTo>
                    <a:pt x="191" y="138"/>
                  </a:lnTo>
                  <a:lnTo>
                    <a:pt x="27" y="23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956463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ound Same Side Corner Rectangle 53"/>
          <p:cNvSpPr/>
          <p:nvPr/>
        </p:nvSpPr>
        <p:spPr>
          <a:xfrm rot="10800000">
            <a:off x="457200" y="-3"/>
            <a:ext cx="11277600" cy="1742199"/>
          </a:xfrm>
          <a:prstGeom prst="round2SameRect">
            <a:avLst>
              <a:gd name="adj1" fmla="val 27601"/>
              <a:gd name="adj2" fmla="val 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853355" y="479943"/>
            <a:ext cx="10504353" cy="11439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4000" b="1" dirty="0">
                <a:solidFill>
                  <a:schemeClr val="accent2"/>
                </a:solidFill>
                <a:latin typeface="Josefin Sans Medium" pitchFamily="2" charset="0"/>
                <a:ea typeface="Josefin Sans" pitchFamily="2" charset="0"/>
              </a:rPr>
              <a:t>How does this imbalance occur?</a:t>
            </a:r>
          </a:p>
          <a:p>
            <a:pPr algn="ctr">
              <a:lnSpc>
                <a:spcPts val="4000"/>
              </a:lnSpc>
            </a:pPr>
            <a:r>
              <a:rPr lang="en-US" sz="4000" b="1" dirty="0">
                <a:solidFill>
                  <a:schemeClr val="accent2"/>
                </a:solidFill>
                <a:latin typeface="Josefin Sans Medium" pitchFamily="2" charset="0"/>
                <a:ea typeface="Josefin Sans" pitchFamily="2" charset="0"/>
              </a:rPr>
              <a:t>Estrogen Reasons: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2740AB9-9527-2199-C0BC-4DC063960B94}"/>
              </a:ext>
            </a:extLst>
          </p:cNvPr>
          <p:cNvSpPr txBox="1"/>
          <p:nvPr/>
        </p:nvSpPr>
        <p:spPr>
          <a:xfrm>
            <a:off x="1041722" y="2222339"/>
            <a:ext cx="1048666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3200" dirty="0">
                <a:solidFill>
                  <a:schemeClr val="accent2"/>
                </a:solidFill>
                <a:cs typeface="Arial" panose="020B0604020202020204" pitchFamily="34" charset="0"/>
              </a:rPr>
              <a:t>Overproduction of your own estrogen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3200" dirty="0">
                <a:solidFill>
                  <a:schemeClr val="accent2"/>
                </a:solidFill>
                <a:cs typeface="Arial" panose="020B0604020202020204" pitchFamily="34" charset="0"/>
              </a:rPr>
              <a:t>Slow estrogen metabolism/detoxification out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3200" dirty="0">
                <a:solidFill>
                  <a:schemeClr val="accent2"/>
                </a:solidFill>
                <a:cs typeface="Arial" panose="020B0604020202020204" pitchFamily="34" charset="0"/>
              </a:rPr>
              <a:t>Endocrine disrupting chemicals mimicking estrogen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9267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ound Same Side Corner Rectangle 53"/>
          <p:cNvSpPr/>
          <p:nvPr/>
        </p:nvSpPr>
        <p:spPr>
          <a:xfrm rot="10800000">
            <a:off x="457200" y="-3"/>
            <a:ext cx="11277600" cy="1742199"/>
          </a:xfrm>
          <a:prstGeom prst="round2SameRect">
            <a:avLst>
              <a:gd name="adj1" fmla="val 27601"/>
              <a:gd name="adj2" fmla="val 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853355" y="479943"/>
            <a:ext cx="10504353" cy="11439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4000" b="1" dirty="0">
                <a:solidFill>
                  <a:schemeClr val="accent2"/>
                </a:solidFill>
                <a:latin typeface="Josefin Sans Medium" pitchFamily="2" charset="0"/>
                <a:ea typeface="Josefin Sans" pitchFamily="2" charset="0"/>
              </a:rPr>
              <a:t>How does this imbalance occur?</a:t>
            </a:r>
          </a:p>
          <a:p>
            <a:pPr algn="ctr">
              <a:lnSpc>
                <a:spcPts val="4000"/>
              </a:lnSpc>
            </a:pPr>
            <a:r>
              <a:rPr lang="en-US" sz="4000" b="1" dirty="0">
                <a:solidFill>
                  <a:schemeClr val="accent2"/>
                </a:solidFill>
                <a:latin typeface="Josefin Sans Medium" pitchFamily="2" charset="0"/>
                <a:ea typeface="Josefin Sans" pitchFamily="2" charset="0"/>
              </a:rPr>
              <a:t>Progesterone Reasons: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2740AB9-9527-2199-C0BC-4DC063960B94}"/>
              </a:ext>
            </a:extLst>
          </p:cNvPr>
          <p:cNvSpPr txBox="1"/>
          <p:nvPr/>
        </p:nvSpPr>
        <p:spPr>
          <a:xfrm>
            <a:off x="1041722" y="2222339"/>
            <a:ext cx="1025516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3200" dirty="0">
                <a:solidFill>
                  <a:schemeClr val="accent2"/>
                </a:solidFill>
                <a:cs typeface="Arial" panose="020B0604020202020204" pitchFamily="34" charset="0"/>
              </a:rPr>
              <a:t>Anovulation (no egg) = no progesterone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3200" dirty="0">
                <a:solidFill>
                  <a:schemeClr val="accent2"/>
                </a:solidFill>
                <a:cs typeface="Arial" panose="020B0604020202020204" pitchFamily="34" charset="0"/>
              </a:rPr>
              <a:t>Ovulation with decreased progesterone production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3200" dirty="0">
                <a:solidFill>
                  <a:schemeClr val="accent2"/>
                </a:solidFill>
                <a:cs typeface="Arial" panose="020B0604020202020204" pitchFamily="34" charset="0"/>
              </a:rPr>
              <a:t>Ovulation with short luteal phase</a:t>
            </a:r>
          </a:p>
          <a:p>
            <a:endParaRPr lang="en-US" dirty="0"/>
          </a:p>
        </p:txBody>
      </p:sp>
      <p:pic>
        <p:nvPicPr>
          <p:cNvPr id="5" name="Graphic 4" descr="Badge Cross with solid fill">
            <a:extLst>
              <a:ext uri="{FF2B5EF4-FFF2-40B4-BE49-F238E27FC236}">
                <a16:creationId xmlns:a16="http://schemas.microsoft.com/office/drawing/2014/main" id="{06273652-6DF0-E5E3-C8EB-92B3A57304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32882" y="210379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8045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1705729" y="1186494"/>
            <a:ext cx="8780539" cy="4417453"/>
          </a:xfrm>
          <a:prstGeom prst="roundRect">
            <a:avLst>
              <a:gd name="adj" fmla="val 655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8E34BA9-4F99-4F2E-8D23-090A1972FD37}"/>
              </a:ext>
            </a:extLst>
          </p:cNvPr>
          <p:cNvSpPr txBox="1">
            <a:spLocks/>
          </p:cNvSpPr>
          <p:nvPr/>
        </p:nvSpPr>
        <p:spPr>
          <a:xfrm>
            <a:off x="1828246" y="1951769"/>
            <a:ext cx="8515904" cy="2954462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500" b="1" dirty="0">
                <a:solidFill>
                  <a:schemeClr val="accent2"/>
                </a:solidFill>
                <a:latin typeface="Josefin Sans Medium" pitchFamily="2" charset="0"/>
              </a:rPr>
              <a:t>Finding the Cause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571"/>
          <a:stretch/>
        </p:blipFill>
        <p:spPr>
          <a:xfrm>
            <a:off x="900754" y="6033108"/>
            <a:ext cx="473121" cy="3888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571"/>
          <a:stretch/>
        </p:blipFill>
        <p:spPr>
          <a:xfrm>
            <a:off x="900754" y="6033108"/>
            <a:ext cx="473121" cy="3888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373875" y="6127601"/>
            <a:ext cx="2032929" cy="1949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7" dirty="0">
                <a:solidFill>
                  <a:schemeClr val="bg1"/>
                </a:solidFill>
              </a:rPr>
              <a:t>Copyright 2022: Carrie Jones, ND, FABNE, MPH</a:t>
            </a:r>
          </a:p>
        </p:txBody>
      </p:sp>
      <p:sp>
        <p:nvSpPr>
          <p:cNvPr id="13" name="Oval 12"/>
          <p:cNvSpPr/>
          <p:nvPr/>
        </p:nvSpPr>
        <p:spPr>
          <a:xfrm>
            <a:off x="916783" y="6050074"/>
            <a:ext cx="364330" cy="364330"/>
          </a:xfrm>
          <a:prstGeom prst="ellipse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phic 4" descr="Magnifying glass with solid fill">
            <a:extLst>
              <a:ext uri="{FF2B5EF4-FFF2-40B4-BE49-F238E27FC236}">
                <a16:creationId xmlns:a16="http://schemas.microsoft.com/office/drawing/2014/main" id="{9F0A2865-D126-8543-D33A-E8C8027643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14923" y="3709356"/>
            <a:ext cx="1962150" cy="196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5658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5">
            <a:extLst>
              <a:ext uri="{FF2B5EF4-FFF2-40B4-BE49-F238E27FC236}">
                <a16:creationId xmlns:a16="http://schemas.microsoft.com/office/drawing/2014/main" id="{E73056EF-4E37-8945-B33E-9DF01F366716}"/>
              </a:ext>
            </a:extLst>
          </p:cNvPr>
          <p:cNvSpPr/>
          <p:nvPr/>
        </p:nvSpPr>
        <p:spPr>
          <a:xfrm>
            <a:off x="3953604" y="150471"/>
            <a:ext cx="8072492" cy="6345513"/>
          </a:xfrm>
          <a:prstGeom prst="roundRect">
            <a:avLst>
              <a:gd name="adj" fmla="val 5486"/>
            </a:avLst>
          </a:prstGeom>
          <a:solidFill>
            <a:schemeClr val="accent2">
              <a:lumMod val="10000"/>
              <a:lumOff val="90000"/>
            </a:schemeClr>
          </a:solidFill>
          <a:ln w="6350">
            <a:solidFill>
              <a:schemeClr val="bg1"/>
            </a:solidFill>
          </a:ln>
          <a:effectLst>
            <a:outerShdw blurRad="381000" dist="127000" dir="5400000" algn="t" rotWithShape="0">
              <a:prstClr val="black">
                <a:alpha val="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-2500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375285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 rot="16200000">
            <a:off x="-381000" y="2644173"/>
            <a:ext cx="451485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chemeClr val="accent2"/>
                </a:solidFill>
                <a:latin typeface="Josefin Sans Medium" pitchFamily="2" charset="0"/>
                <a:ea typeface="Josefin Sans" pitchFamily="2" charset="0"/>
              </a:rPr>
              <a:t>Why causes the imbalance?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571"/>
          <a:stretch/>
        </p:blipFill>
        <p:spPr>
          <a:xfrm>
            <a:off x="900754" y="6046053"/>
            <a:ext cx="473121" cy="388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373875" y="6127601"/>
            <a:ext cx="2074607" cy="1949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7" dirty="0">
                <a:solidFill>
                  <a:schemeClr val="accent2"/>
                </a:solidFill>
              </a:rPr>
              <a:t>Copyright 2022: Carrie Jones, ND, FABNE, MPH</a:t>
            </a:r>
          </a:p>
        </p:txBody>
      </p:sp>
      <p:sp>
        <p:nvSpPr>
          <p:cNvPr id="6" name="Oval 5"/>
          <p:cNvSpPr/>
          <p:nvPr/>
        </p:nvSpPr>
        <p:spPr>
          <a:xfrm>
            <a:off x="916783" y="6050074"/>
            <a:ext cx="364330" cy="364330"/>
          </a:xfrm>
          <a:prstGeom prst="ellipse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TextBox 88"/>
          <p:cNvSpPr txBox="1"/>
          <p:nvPr/>
        </p:nvSpPr>
        <p:spPr>
          <a:xfrm>
            <a:off x="4037936" y="157242"/>
            <a:ext cx="3752845" cy="67009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2"/>
                </a:solidFill>
              </a:rPr>
              <a:t>Age (Peri-</a:t>
            </a:r>
            <a:r>
              <a:rPr lang="en-US" sz="1600" dirty="0" err="1">
                <a:solidFill>
                  <a:schemeClr val="accent2"/>
                </a:solidFill>
              </a:rPr>
              <a:t>meno</a:t>
            </a:r>
            <a:r>
              <a:rPr lang="en-US" sz="1600" dirty="0">
                <a:solidFill>
                  <a:schemeClr val="accent2"/>
                </a:solidFill>
              </a:rPr>
              <a:t>/menopause)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2"/>
                </a:solidFill>
              </a:rPr>
              <a:t>Hysterectomy with ovaries removed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2"/>
                </a:solidFill>
              </a:rPr>
              <a:t>Anorexia/disordered eating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2"/>
                </a:solidFill>
              </a:rPr>
              <a:t>Low cholesterol (backbone to hormones)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2"/>
                </a:solidFill>
              </a:rPr>
              <a:t>Inflammation in the ovaries Extreme exercise or training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2"/>
                </a:solidFill>
              </a:rPr>
              <a:t>Extreme stress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2"/>
                </a:solidFill>
              </a:rPr>
              <a:t>Under appropriate body weight percentage for height/age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2"/>
                </a:solidFill>
              </a:rPr>
              <a:t>Brain injury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2"/>
                </a:solidFill>
              </a:rPr>
              <a:t>Hypogonadism (ovaries fail)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2"/>
                </a:solidFill>
              </a:rPr>
              <a:t>Hypopituitarism (pituitary not communicating)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2"/>
                </a:solidFill>
              </a:rPr>
              <a:t>Endocrine disrupting chemicals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2"/>
                </a:solidFill>
              </a:rPr>
              <a:t>Slow estrogen detoxification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7756317" y="165328"/>
            <a:ext cx="4391672" cy="5962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2"/>
                </a:solidFill>
              </a:rPr>
              <a:t>Breast feeding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2"/>
                </a:solidFill>
              </a:rPr>
              <a:t>High prolactin (in general)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2"/>
                </a:solidFill>
              </a:rPr>
              <a:t>Hypothyroidism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2"/>
                </a:solidFill>
              </a:rPr>
              <a:t>PCOS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2"/>
                </a:solidFill>
              </a:rPr>
              <a:t>Diabetes (not well controlled)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2"/>
                </a:solidFill>
              </a:rPr>
              <a:t>Infections: overt or stealth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2"/>
                </a:solidFill>
              </a:rPr>
              <a:t>Major sleep disturbance/crossing time zones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2"/>
                </a:solidFill>
              </a:rPr>
              <a:t>Decreased blood flow to the ovaries (Surgery, smoking, diabetics, scars, </a:t>
            </a:r>
            <a:r>
              <a:rPr lang="en-US" sz="1600" dirty="0" err="1">
                <a:solidFill>
                  <a:schemeClr val="accent2"/>
                </a:solidFill>
              </a:rPr>
              <a:t>etc</a:t>
            </a:r>
            <a:r>
              <a:rPr lang="en-US" sz="1600" dirty="0">
                <a:solidFill>
                  <a:schemeClr val="accent2"/>
                </a:solidFill>
              </a:rPr>
              <a:t>)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2"/>
                </a:solidFill>
              </a:rPr>
              <a:t>Opioid pain medications (last 6 mo.)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2"/>
                </a:solidFill>
              </a:rPr>
              <a:t>NSAIDS -diclofenac, naproxen after just 10 days can suppress ovulation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2"/>
                </a:solidFill>
              </a:rPr>
              <a:t>Mirena (or similar) IUD/coil can partially or fully suppress ovulation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2"/>
                </a:solidFill>
              </a:rPr>
              <a:t>Hormonal birth control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7546995" y="854336"/>
            <a:ext cx="0" cy="4832092"/>
          </a:xfrm>
          <a:prstGeom prst="line">
            <a:avLst/>
          </a:prstGeom>
          <a:ln>
            <a:solidFill>
              <a:schemeClr val="accent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21892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705729" y="1186494"/>
            <a:ext cx="8780539" cy="4417453"/>
          </a:xfrm>
          <a:prstGeom prst="roundRect">
            <a:avLst>
              <a:gd name="adj" fmla="val 655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571"/>
          <a:stretch/>
        </p:blipFill>
        <p:spPr>
          <a:xfrm>
            <a:off x="900754" y="6046053"/>
            <a:ext cx="473121" cy="388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373875" y="6127601"/>
            <a:ext cx="2032929" cy="1949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7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Copyright 2022: Carrie Jones, ND, FABNE, MPH</a:t>
            </a:r>
          </a:p>
        </p:txBody>
      </p:sp>
      <p:sp>
        <p:nvSpPr>
          <p:cNvPr id="6" name="Oval 5"/>
          <p:cNvSpPr/>
          <p:nvPr/>
        </p:nvSpPr>
        <p:spPr>
          <a:xfrm>
            <a:off x="916783" y="6050074"/>
            <a:ext cx="364330" cy="364330"/>
          </a:xfrm>
          <a:prstGeom prst="ellipse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8E34BA9-4F99-4F2E-8D23-090A1972FD37}"/>
              </a:ext>
            </a:extLst>
          </p:cNvPr>
          <p:cNvSpPr txBox="1">
            <a:spLocks/>
          </p:cNvSpPr>
          <p:nvPr/>
        </p:nvSpPr>
        <p:spPr>
          <a:xfrm>
            <a:off x="1705729" y="1186494"/>
            <a:ext cx="8780539" cy="4405698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34273C"/>
                </a:solidFill>
                <a:effectLst/>
                <a:uLnTx/>
                <a:uFillTx/>
                <a:latin typeface="Josefin Sans Medium" pitchFamily="2" charset="0"/>
                <a:ea typeface="+mj-ea"/>
                <a:cs typeface="+mj-cs"/>
              </a:rPr>
              <a:t>Side note on Prolactin</a:t>
            </a:r>
          </a:p>
        </p:txBody>
      </p:sp>
    </p:spTree>
    <p:extLst>
      <p:ext uri="{BB962C8B-B14F-4D97-AF65-F5344CB8AC3E}">
        <p14:creationId xmlns:p14="http://schemas.microsoft.com/office/powerpoint/2010/main" val="19100748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50" name="Rectangle: Rounded Corners 5">
            <a:extLst>
              <a:ext uri="{FF2B5EF4-FFF2-40B4-BE49-F238E27FC236}">
                <a16:creationId xmlns:a16="http://schemas.microsoft.com/office/drawing/2014/main" id="{E73056EF-4E37-8945-B33E-9DF01F366716}"/>
              </a:ext>
            </a:extLst>
          </p:cNvPr>
          <p:cNvSpPr/>
          <p:nvPr/>
        </p:nvSpPr>
        <p:spPr>
          <a:xfrm>
            <a:off x="2668132" y="1801565"/>
            <a:ext cx="7486559" cy="3408210"/>
          </a:xfrm>
          <a:prstGeom prst="roundRect">
            <a:avLst>
              <a:gd name="adj" fmla="val 12039"/>
            </a:avLst>
          </a:prstGeom>
          <a:solidFill>
            <a:schemeClr val="bg1"/>
          </a:solidFill>
          <a:ln w="6350">
            <a:solidFill>
              <a:schemeClr val="bg1"/>
            </a:solidFill>
          </a:ln>
          <a:effectLst>
            <a:outerShdw blurRad="381000" dist="127000" dir="5400000" algn="t" rotWithShape="0">
              <a:prstClr val="black">
                <a:alpha val="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-2500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71" name="Rounded Rectangle 70"/>
          <p:cNvSpPr/>
          <p:nvPr/>
        </p:nvSpPr>
        <p:spPr>
          <a:xfrm>
            <a:off x="3109764" y="4652765"/>
            <a:ext cx="5181600" cy="364475"/>
          </a:xfrm>
          <a:prstGeom prst="roundRect">
            <a:avLst>
              <a:gd name="adj" fmla="val 50000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4646464" y="4660745"/>
            <a:ext cx="32639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34273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Nipples leak milk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4273C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</p:txBody>
      </p:sp>
      <p:sp>
        <p:nvSpPr>
          <p:cNvPr id="69" name="Rounded Rectangle 68"/>
          <p:cNvSpPr/>
          <p:nvPr/>
        </p:nvSpPr>
        <p:spPr>
          <a:xfrm>
            <a:off x="3109764" y="4195398"/>
            <a:ext cx="4800600" cy="364475"/>
          </a:xfrm>
          <a:prstGeom prst="roundRect">
            <a:avLst>
              <a:gd name="adj" fmla="val 50000"/>
            </a:avLst>
          </a:prstGeom>
          <a:solidFill>
            <a:schemeClr val="accent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4906166" y="4192730"/>
            <a:ext cx="23552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4273C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Decreased libido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571"/>
          <a:stretch/>
        </p:blipFill>
        <p:spPr>
          <a:xfrm>
            <a:off x="900754" y="6046053"/>
            <a:ext cx="473121" cy="3888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373875" y="6127601"/>
            <a:ext cx="2032929" cy="1949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7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Copyright 2022: Carrie Jones, ND, FABNE, MPH</a:t>
            </a:r>
          </a:p>
        </p:txBody>
      </p:sp>
      <p:sp>
        <p:nvSpPr>
          <p:cNvPr id="5" name="Oval 4"/>
          <p:cNvSpPr/>
          <p:nvPr/>
        </p:nvSpPr>
        <p:spPr>
          <a:xfrm>
            <a:off x="916783" y="6050074"/>
            <a:ext cx="364330" cy="364330"/>
          </a:xfrm>
          <a:prstGeom prst="ellipse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1DFC16B-58C7-ED48-9CC1-92129A68F8EE}"/>
              </a:ext>
            </a:extLst>
          </p:cNvPr>
          <p:cNvSpPr txBox="1">
            <a:spLocks/>
          </p:cNvSpPr>
          <p:nvPr/>
        </p:nvSpPr>
        <p:spPr>
          <a:xfrm>
            <a:off x="1983035" y="485253"/>
            <a:ext cx="8225930" cy="792639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4273C"/>
                </a:solidFill>
                <a:effectLst/>
                <a:uLnTx/>
                <a:uFillTx/>
                <a:latin typeface="Josefin Sans Medium" pitchFamily="2" charset="0"/>
                <a:ea typeface="+mj-ea"/>
                <a:cs typeface="+mj-cs"/>
              </a:rPr>
              <a:t>Prolactin = Pro-Lactation?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3109764" y="2446415"/>
            <a:ext cx="5575300" cy="364475"/>
          </a:xfrm>
          <a:prstGeom prst="roundRect">
            <a:avLst>
              <a:gd name="adj" fmla="val 50000"/>
            </a:avLst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3109764" y="2862128"/>
            <a:ext cx="4343400" cy="364475"/>
          </a:xfrm>
          <a:prstGeom prst="roundRect">
            <a:avLst>
              <a:gd name="adj" fmla="val 50000"/>
            </a:avLst>
          </a:prstGeom>
          <a:solidFill>
            <a:schemeClr val="accent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59" name="Rounded Rectangle 58"/>
          <p:cNvSpPr/>
          <p:nvPr/>
        </p:nvSpPr>
        <p:spPr>
          <a:xfrm>
            <a:off x="3109764" y="3298065"/>
            <a:ext cx="5181600" cy="364475"/>
          </a:xfrm>
          <a:prstGeom prst="roundRect">
            <a:avLst>
              <a:gd name="adj" fmla="val 50000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60" name="Rounded Rectangle 59"/>
          <p:cNvSpPr/>
          <p:nvPr/>
        </p:nvSpPr>
        <p:spPr>
          <a:xfrm>
            <a:off x="3109764" y="3744088"/>
            <a:ext cx="6337300" cy="364475"/>
          </a:xfrm>
          <a:prstGeom prst="roundRect">
            <a:avLst>
              <a:gd name="adj" fmla="val 5000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61" name="Rounded Rectangle 60"/>
          <p:cNvSpPr/>
          <p:nvPr/>
        </p:nvSpPr>
        <p:spPr>
          <a:xfrm>
            <a:off x="3109764" y="2004186"/>
            <a:ext cx="4800600" cy="364475"/>
          </a:xfrm>
          <a:prstGeom prst="roundRect">
            <a:avLst>
              <a:gd name="adj" fmla="val 50000"/>
            </a:avLst>
          </a:prstGeom>
          <a:solidFill>
            <a:schemeClr val="accent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62" name="Oval 61"/>
          <p:cNvSpPr/>
          <p:nvPr/>
        </p:nvSpPr>
        <p:spPr>
          <a:xfrm>
            <a:off x="1116908" y="1801565"/>
            <a:ext cx="3408210" cy="3408210"/>
          </a:xfrm>
          <a:prstGeom prst="ellipse">
            <a:avLst/>
          </a:prstGeom>
          <a:solidFill>
            <a:schemeClr val="accent2">
              <a:lumMod val="25000"/>
              <a:lumOff val="75000"/>
            </a:schemeClr>
          </a:solidFill>
          <a:ln>
            <a:noFill/>
          </a:ln>
          <a:effectLst>
            <a:outerShdw blurRad="165100" dist="101600" dir="1200000" algn="ctr" rotWithShape="0">
              <a:srgbClr val="000000">
                <a:alpha val="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5177964" y="2007063"/>
            <a:ext cx="24889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4273C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Anovulation (no egg)</a:t>
            </a:r>
          </a:p>
        </p:txBody>
      </p:sp>
      <p:sp>
        <p:nvSpPr>
          <p:cNvPr id="64" name="Rectangle 63"/>
          <p:cNvSpPr/>
          <p:nvPr/>
        </p:nvSpPr>
        <p:spPr>
          <a:xfrm>
            <a:off x="5602185" y="2447600"/>
            <a:ext cx="18116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Skipped cycles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4857543" y="2847947"/>
            <a:ext cx="22798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Irregular cycles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4646464" y="3306045"/>
            <a:ext cx="32639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4273C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Decreased fertility</a:t>
            </a:r>
          </a:p>
        </p:txBody>
      </p:sp>
      <p:sp>
        <p:nvSpPr>
          <p:cNvPr id="67" name="Rectangle 66"/>
          <p:cNvSpPr/>
          <p:nvPr/>
        </p:nvSpPr>
        <p:spPr>
          <a:xfrm>
            <a:off x="4555877" y="3730765"/>
            <a:ext cx="47494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Hypogonadotropic hypogonadism</a:t>
            </a:r>
          </a:p>
        </p:txBody>
      </p:sp>
      <p:sp>
        <p:nvSpPr>
          <p:cNvPr id="68" name="Rectangle 67"/>
          <p:cNvSpPr/>
          <p:nvPr/>
        </p:nvSpPr>
        <p:spPr>
          <a:xfrm>
            <a:off x="1452260" y="2869292"/>
            <a:ext cx="275633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4273C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Even mildly high prolactin can cause:</a:t>
            </a:r>
          </a:p>
        </p:txBody>
      </p:sp>
    </p:spTree>
    <p:extLst>
      <p:ext uri="{BB962C8B-B14F-4D97-AF65-F5344CB8AC3E}">
        <p14:creationId xmlns:p14="http://schemas.microsoft.com/office/powerpoint/2010/main" val="36228847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04462" y="585911"/>
            <a:ext cx="1009693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4273C"/>
                </a:solidFill>
                <a:effectLst/>
                <a:uLnTx/>
                <a:uFillTx/>
                <a:latin typeface="Josefin Sans Medium" pitchFamily="2" charset="0"/>
                <a:ea typeface="+mn-ea"/>
                <a:cs typeface="+mn-cs"/>
              </a:rPr>
              <a:t>Common Causes of High Prolactin</a:t>
            </a:r>
            <a:b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4273C"/>
                </a:solidFill>
                <a:effectLst/>
                <a:uLnTx/>
                <a:uFillTx/>
                <a:latin typeface="Josefin Sans Medium" pitchFamily="2" charset="0"/>
                <a:ea typeface="+mn-ea"/>
                <a:cs typeface="+mn-cs"/>
              </a:rPr>
            </a:b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4273C"/>
                </a:solidFill>
                <a:effectLst/>
                <a:uLnTx/>
                <a:uFillTx/>
                <a:latin typeface="Josefin Sans Medium" pitchFamily="2" charset="0"/>
                <a:ea typeface="+mn-ea"/>
                <a:cs typeface="+mn-cs"/>
              </a:rPr>
              <a:t>Normal range:  5-25 ng/ml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571"/>
          <a:stretch/>
        </p:blipFill>
        <p:spPr>
          <a:xfrm>
            <a:off x="900754" y="6046053"/>
            <a:ext cx="473121" cy="388800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373875" y="6127601"/>
            <a:ext cx="2074607" cy="1949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7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Copyright 2022: Carrie Jones, ND, FABNE, MPH</a:t>
            </a:r>
          </a:p>
        </p:txBody>
      </p:sp>
      <p:sp>
        <p:nvSpPr>
          <p:cNvPr id="24" name="Oval 23"/>
          <p:cNvSpPr/>
          <p:nvPr/>
        </p:nvSpPr>
        <p:spPr>
          <a:xfrm>
            <a:off x="916783" y="6050074"/>
            <a:ext cx="364330" cy="364330"/>
          </a:xfrm>
          <a:prstGeom prst="ellipse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 useBgFill="1">
        <p:nvSpPr>
          <p:cNvPr id="26" name="Rectangle: Rounded Corners 5">
            <a:extLst>
              <a:ext uri="{FF2B5EF4-FFF2-40B4-BE49-F238E27FC236}">
                <a16:creationId xmlns:a16="http://schemas.microsoft.com/office/drawing/2014/main" id="{3A5588B4-6472-A845-A1E6-F81A93E9E916}"/>
              </a:ext>
            </a:extLst>
          </p:cNvPr>
          <p:cNvSpPr/>
          <p:nvPr/>
        </p:nvSpPr>
        <p:spPr>
          <a:xfrm>
            <a:off x="1422935" y="3124515"/>
            <a:ext cx="3262895" cy="1691066"/>
          </a:xfrm>
          <a:prstGeom prst="roundRect">
            <a:avLst>
              <a:gd name="adj" fmla="val 12658"/>
            </a:avLst>
          </a:prstGeom>
          <a:solidFill>
            <a:schemeClr val="bg1"/>
          </a:solidFill>
          <a:ln w="6350">
            <a:solidFill>
              <a:schemeClr val="bg1"/>
            </a:solidFill>
          </a:ln>
          <a:effectLst>
            <a:outerShdw blurRad="381000" dist="127000" dir="5400000" algn="t" rotWithShape="0">
              <a:prstClr val="black">
                <a:alpha val="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1200" cap="none" spc="0" normalizeH="0" baseline="-2500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6E2F52C-2FB6-1D4F-BE49-677C41DACB61}"/>
              </a:ext>
            </a:extLst>
          </p:cNvPr>
          <p:cNvSpPr/>
          <p:nvPr/>
        </p:nvSpPr>
        <p:spPr>
          <a:xfrm>
            <a:off x="1422935" y="3373886"/>
            <a:ext cx="326289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34273C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Causes: Very High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6E2F52C-2FB6-1D4F-BE49-677C41DACB61}"/>
              </a:ext>
            </a:extLst>
          </p:cNvPr>
          <p:cNvSpPr/>
          <p:nvPr/>
        </p:nvSpPr>
        <p:spPr>
          <a:xfrm>
            <a:off x="1536207" y="3700360"/>
            <a:ext cx="300550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4273C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Breast feeding </a:t>
            </a:r>
          </a:p>
          <a:p>
            <a:pPr marL="285750" marR="0" lvl="0" indent="-28575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4273C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Prolactinoma </a:t>
            </a:r>
          </a:p>
          <a:p>
            <a:pPr marL="285750" marR="0" lvl="0" indent="-28575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4273C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Other pituitary tumors</a:t>
            </a:r>
          </a:p>
        </p:txBody>
      </p:sp>
      <p:sp useBgFill="1">
        <p:nvSpPr>
          <p:cNvPr id="30" name="Rectangle: Rounded Corners 5">
            <a:extLst>
              <a:ext uri="{FF2B5EF4-FFF2-40B4-BE49-F238E27FC236}">
                <a16:creationId xmlns:a16="http://schemas.microsoft.com/office/drawing/2014/main" id="{3A5588B4-6472-A845-A1E6-F81A93E9E916}"/>
              </a:ext>
            </a:extLst>
          </p:cNvPr>
          <p:cNvSpPr/>
          <p:nvPr/>
        </p:nvSpPr>
        <p:spPr>
          <a:xfrm>
            <a:off x="5918736" y="2614549"/>
            <a:ext cx="5148262" cy="3002621"/>
          </a:xfrm>
          <a:prstGeom prst="roundRect">
            <a:avLst>
              <a:gd name="adj" fmla="val 12658"/>
            </a:avLst>
          </a:prstGeom>
          <a:solidFill>
            <a:schemeClr val="bg1"/>
          </a:solidFill>
          <a:ln w="6350">
            <a:solidFill>
              <a:schemeClr val="bg1"/>
            </a:solidFill>
          </a:ln>
          <a:effectLst>
            <a:outerShdw blurRad="381000" dist="127000" dir="5400000" algn="t" rotWithShape="0">
              <a:prstClr val="black">
                <a:alpha val="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1200" cap="none" spc="0" normalizeH="0" baseline="-2500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6E2F52C-2FB6-1D4F-BE49-677C41DACB61}"/>
              </a:ext>
            </a:extLst>
          </p:cNvPr>
          <p:cNvSpPr/>
          <p:nvPr/>
        </p:nvSpPr>
        <p:spPr>
          <a:xfrm>
            <a:off x="5896677" y="2809669"/>
            <a:ext cx="48935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34273C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Causes: Mild to Moderately High (generally)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6E2F52C-2FB6-1D4F-BE49-677C41DACB61}"/>
              </a:ext>
            </a:extLst>
          </p:cNvPr>
          <p:cNvSpPr/>
          <p:nvPr/>
        </p:nvSpPr>
        <p:spPr>
          <a:xfrm>
            <a:off x="6063483" y="3062625"/>
            <a:ext cx="544440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4273C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Low dopamine (brain hormone)</a:t>
            </a:r>
          </a:p>
          <a:p>
            <a:pPr marL="285750" marR="0" lvl="0" indent="-28575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4273C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Dopamine antagonist medications</a:t>
            </a:r>
          </a:p>
          <a:p>
            <a:pPr marL="285750" marR="0" lvl="0" indent="-28575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4273C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Low GABA (brain hormones)</a:t>
            </a:r>
          </a:p>
          <a:p>
            <a:pPr marL="285750" marR="0" lvl="0" indent="-28575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4273C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High histamine (↓dopamine)</a:t>
            </a:r>
          </a:p>
          <a:p>
            <a:pPr marL="285750" marR="0" lvl="0" indent="-28575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4273C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H2 receptor antagonist medications </a:t>
            </a:r>
          </a:p>
          <a:p>
            <a:pPr marL="742939" marR="0" lvl="1" indent="-28575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4273C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(ie. Cimetidine)</a:t>
            </a:r>
          </a:p>
          <a:p>
            <a:pPr marL="285750" marR="0" lvl="0" indent="-28575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4273C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SSRI’s depression medications</a:t>
            </a:r>
          </a:p>
          <a:p>
            <a:pPr marL="285750" marR="0" lvl="0" indent="-28575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4273C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Hypothyroidism</a:t>
            </a:r>
          </a:p>
          <a:p>
            <a:pPr marL="285750" marR="0" lvl="0" indent="-28575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4273C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Low vitamin B6</a:t>
            </a:r>
          </a:p>
          <a:p>
            <a:pPr marL="285750" marR="0" lvl="0" indent="-28575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4273C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High cortisol </a:t>
            </a:r>
          </a:p>
        </p:txBody>
      </p:sp>
      <p:cxnSp>
        <p:nvCxnSpPr>
          <p:cNvPr id="38" name="Straight Connector 37"/>
          <p:cNvCxnSpPr/>
          <p:nvPr/>
        </p:nvCxnSpPr>
        <p:spPr>
          <a:xfrm>
            <a:off x="5225826" y="2875855"/>
            <a:ext cx="0" cy="2484843"/>
          </a:xfrm>
          <a:prstGeom prst="line">
            <a:avLst/>
          </a:prstGeom>
          <a:ln>
            <a:solidFill>
              <a:schemeClr val="accent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10263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705729" y="1186494"/>
            <a:ext cx="8780539" cy="4417453"/>
          </a:xfrm>
          <a:prstGeom prst="roundRect">
            <a:avLst>
              <a:gd name="adj" fmla="val 655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571"/>
          <a:stretch/>
        </p:blipFill>
        <p:spPr>
          <a:xfrm>
            <a:off x="900754" y="6046053"/>
            <a:ext cx="473121" cy="388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373875" y="6127601"/>
            <a:ext cx="2032929" cy="1949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7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Copyright 2022: Carrie Jones, ND, FABNE, MPH</a:t>
            </a:r>
          </a:p>
        </p:txBody>
      </p:sp>
      <p:sp>
        <p:nvSpPr>
          <p:cNvPr id="6" name="Oval 5"/>
          <p:cNvSpPr/>
          <p:nvPr/>
        </p:nvSpPr>
        <p:spPr>
          <a:xfrm>
            <a:off x="916783" y="6050074"/>
            <a:ext cx="364330" cy="364330"/>
          </a:xfrm>
          <a:prstGeom prst="ellipse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8E34BA9-4F99-4F2E-8D23-090A1972FD37}"/>
              </a:ext>
            </a:extLst>
          </p:cNvPr>
          <p:cNvSpPr txBox="1">
            <a:spLocks/>
          </p:cNvSpPr>
          <p:nvPr/>
        </p:nvSpPr>
        <p:spPr>
          <a:xfrm>
            <a:off x="1705729" y="1186494"/>
            <a:ext cx="8780539" cy="4405698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34273C"/>
                </a:solidFill>
                <a:effectLst/>
                <a:uLnTx/>
                <a:uFillTx/>
                <a:latin typeface="Josefin Sans Medium" pitchFamily="2" charset="0"/>
                <a:ea typeface="+mj-ea"/>
                <a:cs typeface="+mj-cs"/>
              </a:rPr>
              <a:t>Endocrine Disrupting Chemicals</a:t>
            </a:r>
          </a:p>
        </p:txBody>
      </p:sp>
    </p:spTree>
    <p:extLst>
      <p:ext uri="{BB962C8B-B14F-4D97-AF65-F5344CB8AC3E}">
        <p14:creationId xmlns:p14="http://schemas.microsoft.com/office/powerpoint/2010/main" val="30630622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04462" y="585911"/>
            <a:ext cx="1009693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34273C"/>
                </a:solidFill>
                <a:latin typeface="Josefin Sans Medium" pitchFamily="2" charset="0"/>
              </a:rPr>
              <a:t>Endocrine Disrupting Chemicals</a:t>
            </a: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4273C"/>
                </a:solidFill>
                <a:effectLst/>
                <a:uLnTx/>
                <a:uFillTx/>
                <a:latin typeface="Josefin Sans Medium" pitchFamily="2" charset="0"/>
                <a:ea typeface="+mn-ea"/>
                <a:cs typeface="+mn-cs"/>
              </a:rPr>
              <a:t>“Estrogen Mimickers”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571"/>
          <a:stretch/>
        </p:blipFill>
        <p:spPr>
          <a:xfrm>
            <a:off x="900754" y="6046053"/>
            <a:ext cx="473121" cy="388800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373875" y="6127601"/>
            <a:ext cx="2074607" cy="1949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7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Copyright 2022: Carrie Jones, ND, FABNE, MPH</a:t>
            </a:r>
          </a:p>
        </p:txBody>
      </p:sp>
      <p:sp>
        <p:nvSpPr>
          <p:cNvPr id="24" name="Oval 23"/>
          <p:cNvSpPr/>
          <p:nvPr/>
        </p:nvSpPr>
        <p:spPr>
          <a:xfrm>
            <a:off x="916783" y="6050074"/>
            <a:ext cx="364330" cy="364330"/>
          </a:xfrm>
          <a:prstGeom prst="ellipse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pic>
        <p:nvPicPr>
          <p:cNvPr id="11" name="Graphic 10" descr="Heart lock with solid fill">
            <a:extLst>
              <a:ext uri="{FF2B5EF4-FFF2-40B4-BE49-F238E27FC236}">
                <a16:creationId xmlns:a16="http://schemas.microsoft.com/office/drawing/2014/main" id="{7361F96E-7674-74A3-4A48-C6804EBE6D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070766" y="1774052"/>
            <a:ext cx="4050468" cy="4050468"/>
          </a:xfrm>
          <a:prstGeom prst="rect">
            <a:avLst/>
          </a:prstGeom>
        </p:spPr>
      </p:pic>
      <p:pic>
        <p:nvPicPr>
          <p:cNvPr id="9" name="Graphic 8" descr="Old Key with solid fill">
            <a:extLst>
              <a:ext uri="{FF2B5EF4-FFF2-40B4-BE49-F238E27FC236}">
                <a16:creationId xmlns:a16="http://schemas.microsoft.com/office/drawing/2014/main" id="{536A5551-7401-3B09-1B31-964D8D0D9BA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9044590" flipH="1">
            <a:off x="4259203" y="3436358"/>
            <a:ext cx="1713378" cy="182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8733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705729" y="1186494"/>
            <a:ext cx="8780539" cy="4417453"/>
          </a:xfrm>
          <a:prstGeom prst="roundRect">
            <a:avLst>
              <a:gd name="adj" fmla="val 655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571"/>
          <a:stretch/>
        </p:blipFill>
        <p:spPr>
          <a:xfrm>
            <a:off x="900754" y="6046053"/>
            <a:ext cx="473121" cy="388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373875" y="6127601"/>
            <a:ext cx="2032929" cy="1949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7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Copyright 2022: Carrie Jones, ND, FABNE, MPH</a:t>
            </a:r>
          </a:p>
        </p:txBody>
      </p:sp>
      <p:sp>
        <p:nvSpPr>
          <p:cNvPr id="6" name="Oval 5"/>
          <p:cNvSpPr/>
          <p:nvPr/>
        </p:nvSpPr>
        <p:spPr>
          <a:xfrm>
            <a:off x="916783" y="6050074"/>
            <a:ext cx="364330" cy="364330"/>
          </a:xfrm>
          <a:prstGeom prst="ellipse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8E34BA9-4F99-4F2E-8D23-090A1972FD37}"/>
              </a:ext>
            </a:extLst>
          </p:cNvPr>
          <p:cNvSpPr txBox="1">
            <a:spLocks/>
          </p:cNvSpPr>
          <p:nvPr/>
        </p:nvSpPr>
        <p:spPr>
          <a:xfrm>
            <a:off x="1705729" y="1186494"/>
            <a:ext cx="8780539" cy="4405698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34273C"/>
                </a:solidFill>
                <a:effectLst/>
                <a:uLnTx/>
                <a:uFillTx/>
                <a:latin typeface="Josefin Sans Medium" pitchFamily="2" charset="0"/>
                <a:ea typeface="+mj-ea"/>
                <a:cs typeface="+mj-cs"/>
              </a:rPr>
              <a:t>Estrogen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500" b="1" dirty="0">
                <a:solidFill>
                  <a:srgbClr val="34273C"/>
                </a:solidFill>
                <a:latin typeface="Josefin Sans Medium" pitchFamily="2" charset="0"/>
              </a:rPr>
              <a:t>Detoxification</a:t>
            </a:r>
          </a:p>
        </p:txBody>
      </p:sp>
    </p:spTree>
    <p:extLst>
      <p:ext uri="{BB962C8B-B14F-4D97-AF65-F5344CB8AC3E}">
        <p14:creationId xmlns:p14="http://schemas.microsoft.com/office/powerpoint/2010/main" val="35775004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Rectangle: Rounded Corners 14">
            <a:extLst>
              <a:ext uri="{FF2B5EF4-FFF2-40B4-BE49-F238E27FC236}">
                <a16:creationId xmlns:a16="http://schemas.microsoft.com/office/drawing/2014/main" id="{AB6F0C31-226A-4BAE-AD71-0C8E5F840ABF}"/>
              </a:ext>
            </a:extLst>
          </p:cNvPr>
          <p:cNvSpPr/>
          <p:nvPr/>
        </p:nvSpPr>
        <p:spPr>
          <a:xfrm flipH="1">
            <a:off x="4790940" y="886226"/>
            <a:ext cx="6758938" cy="5391029"/>
          </a:xfrm>
          <a:prstGeom prst="roundRect">
            <a:avLst>
              <a:gd name="adj" fmla="val 5511"/>
            </a:avLst>
          </a:prstGeom>
          <a:solidFill>
            <a:schemeClr val="bg1"/>
          </a:solidFill>
          <a:ln>
            <a:solidFill>
              <a:srgbClr val="C05FA5"/>
            </a:solidFill>
          </a:ln>
          <a:effectLst>
            <a:outerShdw blurRad="419100" dist="38100" dir="5400000" algn="t" rotWithShape="0">
              <a:prstClr val="black">
                <a:alpha val="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defTabSz="1219170">
              <a:defRPr/>
            </a:pPr>
            <a:endParaRPr lang="en-US" sz="120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96" name="Rounded Rectangle 295"/>
          <p:cNvSpPr/>
          <p:nvPr/>
        </p:nvSpPr>
        <p:spPr>
          <a:xfrm>
            <a:off x="7570951" y="3264618"/>
            <a:ext cx="755536" cy="2119086"/>
          </a:xfrm>
          <a:prstGeom prst="roundRect">
            <a:avLst/>
          </a:prstGeom>
          <a:solidFill>
            <a:schemeClr val="accent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Freeform 109"/>
          <p:cNvSpPr>
            <a:spLocks noEditPoints="1"/>
          </p:cNvSpPr>
          <p:nvPr/>
        </p:nvSpPr>
        <p:spPr bwMode="auto">
          <a:xfrm>
            <a:off x="5079318" y="3662664"/>
            <a:ext cx="6212486" cy="1336034"/>
          </a:xfrm>
          <a:custGeom>
            <a:avLst/>
            <a:gdLst>
              <a:gd name="T0" fmla="*/ 1846 w 4543"/>
              <a:gd name="T1" fmla="*/ 0 h 977"/>
              <a:gd name="T2" fmla="*/ 1899 w 4543"/>
              <a:gd name="T3" fmla="*/ 12 h 977"/>
              <a:gd name="T4" fmla="*/ 1959 w 4543"/>
              <a:gd name="T5" fmla="*/ 81 h 977"/>
              <a:gd name="T6" fmla="*/ 2005 w 4543"/>
              <a:gd name="T7" fmla="*/ 170 h 977"/>
              <a:gd name="T8" fmla="*/ 2122 w 4543"/>
              <a:gd name="T9" fmla="*/ 371 h 977"/>
              <a:gd name="T10" fmla="*/ 2259 w 4543"/>
              <a:gd name="T11" fmla="*/ 563 h 977"/>
              <a:gd name="T12" fmla="*/ 2404 w 4543"/>
              <a:gd name="T13" fmla="*/ 712 h 977"/>
              <a:gd name="T14" fmla="*/ 2494 w 4543"/>
              <a:gd name="T15" fmla="*/ 769 h 977"/>
              <a:gd name="T16" fmla="*/ 2560 w 4543"/>
              <a:gd name="T17" fmla="*/ 790 h 977"/>
              <a:gd name="T18" fmla="*/ 2615 w 4543"/>
              <a:gd name="T19" fmla="*/ 788 h 977"/>
              <a:gd name="T20" fmla="*/ 2640 w 4543"/>
              <a:gd name="T21" fmla="*/ 777 h 977"/>
              <a:gd name="T22" fmla="*/ 2933 w 4543"/>
              <a:gd name="T23" fmla="*/ 665 h 977"/>
              <a:gd name="T24" fmla="*/ 3152 w 4543"/>
              <a:gd name="T25" fmla="*/ 606 h 977"/>
              <a:gd name="T26" fmla="*/ 3489 w 4543"/>
              <a:gd name="T27" fmla="*/ 562 h 977"/>
              <a:gd name="T28" fmla="*/ 3887 w 4543"/>
              <a:gd name="T29" fmla="*/ 594 h 977"/>
              <a:gd name="T30" fmla="*/ 4138 w 4543"/>
              <a:gd name="T31" fmla="*/ 674 h 977"/>
              <a:gd name="T32" fmla="*/ 4366 w 4543"/>
              <a:gd name="T33" fmla="*/ 802 h 977"/>
              <a:gd name="T34" fmla="*/ 4514 w 4543"/>
              <a:gd name="T35" fmla="*/ 929 h 977"/>
              <a:gd name="T36" fmla="*/ 4525 w 4543"/>
              <a:gd name="T37" fmla="*/ 977 h 977"/>
              <a:gd name="T38" fmla="*/ 4462 w 4543"/>
              <a:gd name="T39" fmla="*/ 911 h 977"/>
              <a:gd name="T40" fmla="*/ 4315 w 4543"/>
              <a:gd name="T41" fmla="*/ 797 h 977"/>
              <a:gd name="T42" fmla="*/ 4128 w 4543"/>
              <a:gd name="T43" fmla="*/ 696 h 977"/>
              <a:gd name="T44" fmla="*/ 3881 w 4543"/>
              <a:gd name="T45" fmla="*/ 616 h 977"/>
              <a:gd name="T46" fmla="*/ 3489 w 4543"/>
              <a:gd name="T47" fmla="*/ 585 h 977"/>
              <a:gd name="T48" fmla="*/ 3158 w 4543"/>
              <a:gd name="T49" fmla="*/ 628 h 977"/>
              <a:gd name="T50" fmla="*/ 2942 w 4543"/>
              <a:gd name="T51" fmla="*/ 688 h 977"/>
              <a:gd name="T52" fmla="*/ 2650 w 4543"/>
              <a:gd name="T53" fmla="*/ 799 h 977"/>
              <a:gd name="T54" fmla="*/ 2625 w 4543"/>
              <a:gd name="T55" fmla="*/ 810 h 977"/>
              <a:gd name="T56" fmla="*/ 2560 w 4543"/>
              <a:gd name="T57" fmla="*/ 813 h 977"/>
              <a:gd name="T58" fmla="*/ 2484 w 4543"/>
              <a:gd name="T59" fmla="*/ 791 h 977"/>
              <a:gd name="T60" fmla="*/ 2387 w 4543"/>
              <a:gd name="T61" fmla="*/ 729 h 977"/>
              <a:gd name="T62" fmla="*/ 2242 w 4543"/>
              <a:gd name="T63" fmla="*/ 580 h 977"/>
              <a:gd name="T64" fmla="*/ 2100 w 4543"/>
              <a:gd name="T65" fmla="*/ 381 h 977"/>
              <a:gd name="T66" fmla="*/ 1983 w 4543"/>
              <a:gd name="T67" fmla="*/ 179 h 977"/>
              <a:gd name="T68" fmla="*/ 1933 w 4543"/>
              <a:gd name="T69" fmla="*/ 83 h 977"/>
              <a:gd name="T70" fmla="*/ 1886 w 4543"/>
              <a:gd name="T71" fmla="*/ 32 h 977"/>
              <a:gd name="T72" fmla="*/ 1837 w 4543"/>
              <a:gd name="T73" fmla="*/ 25 h 977"/>
              <a:gd name="T74" fmla="*/ 1799 w 4543"/>
              <a:gd name="T75" fmla="*/ 43 h 977"/>
              <a:gd name="T76" fmla="*/ 1745 w 4543"/>
              <a:gd name="T77" fmla="*/ 94 h 977"/>
              <a:gd name="T78" fmla="*/ 1656 w 4543"/>
              <a:gd name="T79" fmla="*/ 206 h 977"/>
              <a:gd name="T80" fmla="*/ 1494 w 4543"/>
              <a:gd name="T81" fmla="*/ 353 h 977"/>
              <a:gd name="T82" fmla="*/ 1264 w 4543"/>
              <a:gd name="T83" fmla="*/ 518 h 977"/>
              <a:gd name="T84" fmla="*/ 982 w 4543"/>
              <a:gd name="T85" fmla="*/ 671 h 977"/>
              <a:gd name="T86" fmla="*/ 658 w 4543"/>
              <a:gd name="T87" fmla="*/ 798 h 977"/>
              <a:gd name="T88" fmla="*/ 370 w 4543"/>
              <a:gd name="T89" fmla="*/ 867 h 977"/>
              <a:gd name="T90" fmla="*/ 0 w 4543"/>
              <a:gd name="T91" fmla="*/ 893 h 977"/>
              <a:gd name="T92" fmla="*/ 297 w 4543"/>
              <a:gd name="T93" fmla="*/ 855 h 977"/>
              <a:gd name="T94" fmla="*/ 579 w 4543"/>
              <a:gd name="T95" fmla="*/ 797 h 977"/>
              <a:gd name="T96" fmla="*/ 910 w 4543"/>
              <a:gd name="T97" fmla="*/ 678 h 977"/>
              <a:gd name="T98" fmla="*/ 1202 w 4543"/>
              <a:gd name="T99" fmla="*/ 527 h 977"/>
              <a:gd name="T100" fmla="*/ 1395 w 4543"/>
              <a:gd name="T101" fmla="*/ 400 h 977"/>
              <a:gd name="T102" fmla="*/ 1584 w 4543"/>
              <a:gd name="T103" fmla="*/ 246 h 977"/>
              <a:gd name="T104" fmla="*/ 1699 w 4543"/>
              <a:gd name="T105" fmla="*/ 119 h 977"/>
              <a:gd name="T106" fmla="*/ 1770 w 4543"/>
              <a:gd name="T107" fmla="*/ 36 h 977"/>
              <a:gd name="T108" fmla="*/ 1821 w 4543"/>
              <a:gd name="T109" fmla="*/ 4 h 9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4543" h="977">
                <a:moveTo>
                  <a:pt x="2654" y="797"/>
                </a:moveTo>
                <a:lnTo>
                  <a:pt x="2653" y="798"/>
                </a:lnTo>
                <a:lnTo>
                  <a:pt x="2653" y="798"/>
                </a:lnTo>
                <a:lnTo>
                  <a:pt x="2654" y="797"/>
                </a:lnTo>
                <a:close/>
                <a:moveTo>
                  <a:pt x="1846" y="0"/>
                </a:moveTo>
                <a:lnTo>
                  <a:pt x="1856" y="0"/>
                </a:lnTo>
                <a:lnTo>
                  <a:pt x="1875" y="3"/>
                </a:lnTo>
                <a:lnTo>
                  <a:pt x="1879" y="3"/>
                </a:lnTo>
                <a:lnTo>
                  <a:pt x="1896" y="10"/>
                </a:lnTo>
                <a:lnTo>
                  <a:pt x="1899" y="12"/>
                </a:lnTo>
                <a:lnTo>
                  <a:pt x="1914" y="22"/>
                </a:lnTo>
                <a:lnTo>
                  <a:pt x="1937" y="46"/>
                </a:lnTo>
                <a:lnTo>
                  <a:pt x="1948" y="62"/>
                </a:lnTo>
                <a:lnTo>
                  <a:pt x="1955" y="73"/>
                </a:lnTo>
                <a:lnTo>
                  <a:pt x="1959" y="81"/>
                </a:lnTo>
                <a:lnTo>
                  <a:pt x="1962" y="88"/>
                </a:lnTo>
                <a:lnTo>
                  <a:pt x="1964" y="90"/>
                </a:lnTo>
                <a:lnTo>
                  <a:pt x="1964" y="90"/>
                </a:lnTo>
                <a:lnTo>
                  <a:pt x="1984" y="131"/>
                </a:lnTo>
                <a:lnTo>
                  <a:pt x="2005" y="170"/>
                </a:lnTo>
                <a:lnTo>
                  <a:pt x="2026" y="206"/>
                </a:lnTo>
                <a:lnTo>
                  <a:pt x="2045" y="242"/>
                </a:lnTo>
                <a:lnTo>
                  <a:pt x="2064" y="276"/>
                </a:lnTo>
                <a:lnTo>
                  <a:pt x="2085" y="309"/>
                </a:lnTo>
                <a:lnTo>
                  <a:pt x="2122" y="371"/>
                </a:lnTo>
                <a:lnTo>
                  <a:pt x="2158" y="427"/>
                </a:lnTo>
                <a:lnTo>
                  <a:pt x="2158" y="427"/>
                </a:lnTo>
                <a:lnTo>
                  <a:pt x="2191" y="475"/>
                </a:lnTo>
                <a:lnTo>
                  <a:pt x="2226" y="522"/>
                </a:lnTo>
                <a:lnTo>
                  <a:pt x="2259" y="563"/>
                </a:lnTo>
                <a:lnTo>
                  <a:pt x="2289" y="601"/>
                </a:lnTo>
                <a:lnTo>
                  <a:pt x="2320" y="635"/>
                </a:lnTo>
                <a:lnTo>
                  <a:pt x="2350" y="664"/>
                </a:lnTo>
                <a:lnTo>
                  <a:pt x="2378" y="690"/>
                </a:lnTo>
                <a:lnTo>
                  <a:pt x="2404" y="712"/>
                </a:lnTo>
                <a:lnTo>
                  <a:pt x="2429" y="732"/>
                </a:lnTo>
                <a:lnTo>
                  <a:pt x="2450" y="744"/>
                </a:lnTo>
                <a:lnTo>
                  <a:pt x="2450" y="744"/>
                </a:lnTo>
                <a:lnTo>
                  <a:pt x="2472" y="758"/>
                </a:lnTo>
                <a:lnTo>
                  <a:pt x="2494" y="769"/>
                </a:lnTo>
                <a:lnTo>
                  <a:pt x="2513" y="777"/>
                </a:lnTo>
                <a:lnTo>
                  <a:pt x="2532" y="784"/>
                </a:lnTo>
                <a:lnTo>
                  <a:pt x="2545" y="787"/>
                </a:lnTo>
                <a:lnTo>
                  <a:pt x="2545" y="787"/>
                </a:lnTo>
                <a:lnTo>
                  <a:pt x="2560" y="790"/>
                </a:lnTo>
                <a:lnTo>
                  <a:pt x="2575" y="791"/>
                </a:lnTo>
                <a:lnTo>
                  <a:pt x="2600" y="791"/>
                </a:lnTo>
                <a:lnTo>
                  <a:pt x="2606" y="790"/>
                </a:lnTo>
                <a:lnTo>
                  <a:pt x="2606" y="790"/>
                </a:lnTo>
                <a:lnTo>
                  <a:pt x="2615" y="788"/>
                </a:lnTo>
                <a:lnTo>
                  <a:pt x="2624" y="786"/>
                </a:lnTo>
                <a:lnTo>
                  <a:pt x="2629" y="783"/>
                </a:lnTo>
                <a:lnTo>
                  <a:pt x="2635" y="781"/>
                </a:lnTo>
                <a:lnTo>
                  <a:pt x="2637" y="779"/>
                </a:lnTo>
                <a:lnTo>
                  <a:pt x="2640" y="777"/>
                </a:lnTo>
                <a:lnTo>
                  <a:pt x="2641" y="779"/>
                </a:lnTo>
                <a:lnTo>
                  <a:pt x="2641" y="779"/>
                </a:lnTo>
                <a:lnTo>
                  <a:pt x="2701" y="751"/>
                </a:lnTo>
                <a:lnTo>
                  <a:pt x="2820" y="704"/>
                </a:lnTo>
                <a:lnTo>
                  <a:pt x="2933" y="665"/>
                </a:lnTo>
                <a:lnTo>
                  <a:pt x="2988" y="649"/>
                </a:lnTo>
                <a:lnTo>
                  <a:pt x="3042" y="634"/>
                </a:lnTo>
                <a:lnTo>
                  <a:pt x="3096" y="620"/>
                </a:lnTo>
                <a:lnTo>
                  <a:pt x="3148" y="607"/>
                </a:lnTo>
                <a:lnTo>
                  <a:pt x="3152" y="606"/>
                </a:lnTo>
                <a:lnTo>
                  <a:pt x="3254" y="587"/>
                </a:lnTo>
                <a:lnTo>
                  <a:pt x="3303" y="578"/>
                </a:lnTo>
                <a:lnTo>
                  <a:pt x="3351" y="573"/>
                </a:lnTo>
                <a:lnTo>
                  <a:pt x="3398" y="567"/>
                </a:lnTo>
                <a:lnTo>
                  <a:pt x="3489" y="562"/>
                </a:lnTo>
                <a:lnTo>
                  <a:pt x="3578" y="560"/>
                </a:lnTo>
                <a:lnTo>
                  <a:pt x="3660" y="563"/>
                </a:lnTo>
                <a:lnTo>
                  <a:pt x="3739" y="570"/>
                </a:lnTo>
                <a:lnTo>
                  <a:pt x="3815" y="580"/>
                </a:lnTo>
                <a:lnTo>
                  <a:pt x="3887" y="594"/>
                </a:lnTo>
                <a:lnTo>
                  <a:pt x="3891" y="595"/>
                </a:lnTo>
                <a:lnTo>
                  <a:pt x="3959" y="612"/>
                </a:lnTo>
                <a:lnTo>
                  <a:pt x="4022" y="631"/>
                </a:lnTo>
                <a:lnTo>
                  <a:pt x="4083" y="652"/>
                </a:lnTo>
                <a:lnTo>
                  <a:pt x="4138" y="674"/>
                </a:lnTo>
                <a:lnTo>
                  <a:pt x="4191" y="699"/>
                </a:lnTo>
                <a:lnTo>
                  <a:pt x="4239" y="723"/>
                </a:lnTo>
                <a:lnTo>
                  <a:pt x="4284" y="748"/>
                </a:lnTo>
                <a:lnTo>
                  <a:pt x="4324" y="774"/>
                </a:lnTo>
                <a:lnTo>
                  <a:pt x="4366" y="802"/>
                </a:lnTo>
                <a:lnTo>
                  <a:pt x="4399" y="827"/>
                </a:lnTo>
                <a:lnTo>
                  <a:pt x="4429" y="852"/>
                </a:lnTo>
                <a:lnTo>
                  <a:pt x="4456" y="874"/>
                </a:lnTo>
                <a:lnTo>
                  <a:pt x="4479" y="895"/>
                </a:lnTo>
                <a:lnTo>
                  <a:pt x="4514" y="929"/>
                </a:lnTo>
                <a:lnTo>
                  <a:pt x="4526" y="943"/>
                </a:lnTo>
                <a:lnTo>
                  <a:pt x="4534" y="953"/>
                </a:lnTo>
                <a:lnTo>
                  <a:pt x="4540" y="958"/>
                </a:lnTo>
                <a:lnTo>
                  <a:pt x="4543" y="962"/>
                </a:lnTo>
                <a:lnTo>
                  <a:pt x="4525" y="977"/>
                </a:lnTo>
                <a:lnTo>
                  <a:pt x="4523" y="975"/>
                </a:lnTo>
                <a:lnTo>
                  <a:pt x="4518" y="969"/>
                </a:lnTo>
                <a:lnTo>
                  <a:pt x="4509" y="959"/>
                </a:lnTo>
                <a:lnTo>
                  <a:pt x="4497" y="946"/>
                </a:lnTo>
                <a:lnTo>
                  <a:pt x="4462" y="911"/>
                </a:lnTo>
                <a:lnTo>
                  <a:pt x="4439" y="890"/>
                </a:lnTo>
                <a:lnTo>
                  <a:pt x="4413" y="868"/>
                </a:lnTo>
                <a:lnTo>
                  <a:pt x="4382" y="844"/>
                </a:lnTo>
                <a:lnTo>
                  <a:pt x="4349" y="819"/>
                </a:lnTo>
                <a:lnTo>
                  <a:pt x="4315" y="797"/>
                </a:lnTo>
                <a:lnTo>
                  <a:pt x="4315" y="797"/>
                </a:lnTo>
                <a:lnTo>
                  <a:pt x="4275" y="770"/>
                </a:lnTo>
                <a:lnTo>
                  <a:pt x="4229" y="745"/>
                </a:lnTo>
                <a:lnTo>
                  <a:pt x="4181" y="721"/>
                </a:lnTo>
                <a:lnTo>
                  <a:pt x="4128" y="696"/>
                </a:lnTo>
                <a:lnTo>
                  <a:pt x="4073" y="674"/>
                </a:lnTo>
                <a:lnTo>
                  <a:pt x="4012" y="653"/>
                </a:lnTo>
                <a:lnTo>
                  <a:pt x="3949" y="634"/>
                </a:lnTo>
                <a:lnTo>
                  <a:pt x="3881" y="617"/>
                </a:lnTo>
                <a:lnTo>
                  <a:pt x="3881" y="616"/>
                </a:lnTo>
                <a:lnTo>
                  <a:pt x="3815" y="603"/>
                </a:lnTo>
                <a:lnTo>
                  <a:pt x="3739" y="594"/>
                </a:lnTo>
                <a:lnTo>
                  <a:pt x="3660" y="587"/>
                </a:lnTo>
                <a:lnTo>
                  <a:pt x="3578" y="584"/>
                </a:lnTo>
                <a:lnTo>
                  <a:pt x="3489" y="585"/>
                </a:lnTo>
                <a:lnTo>
                  <a:pt x="3398" y="591"/>
                </a:lnTo>
                <a:lnTo>
                  <a:pt x="3351" y="596"/>
                </a:lnTo>
                <a:lnTo>
                  <a:pt x="3303" y="602"/>
                </a:lnTo>
                <a:lnTo>
                  <a:pt x="3254" y="610"/>
                </a:lnTo>
                <a:lnTo>
                  <a:pt x="3158" y="628"/>
                </a:lnTo>
                <a:lnTo>
                  <a:pt x="3158" y="630"/>
                </a:lnTo>
                <a:lnTo>
                  <a:pt x="3105" y="642"/>
                </a:lnTo>
                <a:lnTo>
                  <a:pt x="3052" y="656"/>
                </a:lnTo>
                <a:lnTo>
                  <a:pt x="2998" y="671"/>
                </a:lnTo>
                <a:lnTo>
                  <a:pt x="2942" y="688"/>
                </a:lnTo>
                <a:lnTo>
                  <a:pt x="2829" y="726"/>
                </a:lnTo>
                <a:lnTo>
                  <a:pt x="2711" y="773"/>
                </a:lnTo>
                <a:lnTo>
                  <a:pt x="2651" y="799"/>
                </a:lnTo>
                <a:lnTo>
                  <a:pt x="2651" y="799"/>
                </a:lnTo>
                <a:lnTo>
                  <a:pt x="2650" y="799"/>
                </a:lnTo>
                <a:lnTo>
                  <a:pt x="2647" y="801"/>
                </a:lnTo>
                <a:lnTo>
                  <a:pt x="2644" y="803"/>
                </a:lnTo>
                <a:lnTo>
                  <a:pt x="2639" y="805"/>
                </a:lnTo>
                <a:lnTo>
                  <a:pt x="2633" y="808"/>
                </a:lnTo>
                <a:lnTo>
                  <a:pt x="2625" y="810"/>
                </a:lnTo>
                <a:lnTo>
                  <a:pt x="2615" y="812"/>
                </a:lnTo>
                <a:lnTo>
                  <a:pt x="2611" y="813"/>
                </a:lnTo>
                <a:lnTo>
                  <a:pt x="2600" y="815"/>
                </a:lnTo>
                <a:lnTo>
                  <a:pt x="2575" y="815"/>
                </a:lnTo>
                <a:lnTo>
                  <a:pt x="2560" y="813"/>
                </a:lnTo>
                <a:lnTo>
                  <a:pt x="2545" y="810"/>
                </a:lnTo>
                <a:lnTo>
                  <a:pt x="2539" y="810"/>
                </a:lnTo>
                <a:lnTo>
                  <a:pt x="2523" y="806"/>
                </a:lnTo>
                <a:lnTo>
                  <a:pt x="2503" y="799"/>
                </a:lnTo>
                <a:lnTo>
                  <a:pt x="2484" y="791"/>
                </a:lnTo>
                <a:lnTo>
                  <a:pt x="2462" y="780"/>
                </a:lnTo>
                <a:lnTo>
                  <a:pt x="2440" y="766"/>
                </a:lnTo>
                <a:lnTo>
                  <a:pt x="2437" y="763"/>
                </a:lnTo>
                <a:lnTo>
                  <a:pt x="2412" y="748"/>
                </a:lnTo>
                <a:lnTo>
                  <a:pt x="2387" y="729"/>
                </a:lnTo>
                <a:lnTo>
                  <a:pt x="2361" y="707"/>
                </a:lnTo>
                <a:lnTo>
                  <a:pt x="2334" y="681"/>
                </a:lnTo>
                <a:lnTo>
                  <a:pt x="2303" y="652"/>
                </a:lnTo>
                <a:lnTo>
                  <a:pt x="2273" y="617"/>
                </a:lnTo>
                <a:lnTo>
                  <a:pt x="2242" y="580"/>
                </a:lnTo>
                <a:lnTo>
                  <a:pt x="2209" y="538"/>
                </a:lnTo>
                <a:lnTo>
                  <a:pt x="2175" y="491"/>
                </a:lnTo>
                <a:lnTo>
                  <a:pt x="2139" y="440"/>
                </a:lnTo>
                <a:lnTo>
                  <a:pt x="2136" y="436"/>
                </a:lnTo>
                <a:lnTo>
                  <a:pt x="2100" y="381"/>
                </a:lnTo>
                <a:lnTo>
                  <a:pt x="2063" y="319"/>
                </a:lnTo>
                <a:lnTo>
                  <a:pt x="2042" y="286"/>
                </a:lnTo>
                <a:lnTo>
                  <a:pt x="2023" y="251"/>
                </a:lnTo>
                <a:lnTo>
                  <a:pt x="2004" y="215"/>
                </a:lnTo>
                <a:lnTo>
                  <a:pt x="1983" y="179"/>
                </a:lnTo>
                <a:lnTo>
                  <a:pt x="1962" y="141"/>
                </a:lnTo>
                <a:lnTo>
                  <a:pt x="1943" y="101"/>
                </a:lnTo>
                <a:lnTo>
                  <a:pt x="1940" y="98"/>
                </a:lnTo>
                <a:lnTo>
                  <a:pt x="1937" y="91"/>
                </a:lnTo>
                <a:lnTo>
                  <a:pt x="1933" y="83"/>
                </a:lnTo>
                <a:lnTo>
                  <a:pt x="1926" y="72"/>
                </a:lnTo>
                <a:lnTo>
                  <a:pt x="1928" y="72"/>
                </a:lnTo>
                <a:lnTo>
                  <a:pt x="1921" y="62"/>
                </a:lnTo>
                <a:lnTo>
                  <a:pt x="1897" y="39"/>
                </a:lnTo>
                <a:lnTo>
                  <a:pt x="1886" y="32"/>
                </a:lnTo>
                <a:lnTo>
                  <a:pt x="1886" y="32"/>
                </a:lnTo>
                <a:lnTo>
                  <a:pt x="1872" y="26"/>
                </a:lnTo>
                <a:lnTo>
                  <a:pt x="1856" y="23"/>
                </a:lnTo>
                <a:lnTo>
                  <a:pt x="1846" y="23"/>
                </a:lnTo>
                <a:lnTo>
                  <a:pt x="1837" y="25"/>
                </a:lnTo>
                <a:lnTo>
                  <a:pt x="1837" y="25"/>
                </a:lnTo>
                <a:lnTo>
                  <a:pt x="1831" y="26"/>
                </a:lnTo>
                <a:lnTo>
                  <a:pt x="1820" y="32"/>
                </a:lnTo>
                <a:lnTo>
                  <a:pt x="1808" y="37"/>
                </a:lnTo>
                <a:lnTo>
                  <a:pt x="1799" y="43"/>
                </a:lnTo>
                <a:lnTo>
                  <a:pt x="1799" y="43"/>
                </a:lnTo>
                <a:lnTo>
                  <a:pt x="1787" y="52"/>
                </a:lnTo>
                <a:lnTo>
                  <a:pt x="1773" y="63"/>
                </a:lnTo>
                <a:lnTo>
                  <a:pt x="1759" y="77"/>
                </a:lnTo>
                <a:lnTo>
                  <a:pt x="1745" y="94"/>
                </a:lnTo>
                <a:lnTo>
                  <a:pt x="1732" y="112"/>
                </a:lnTo>
                <a:lnTo>
                  <a:pt x="1718" y="131"/>
                </a:lnTo>
                <a:lnTo>
                  <a:pt x="1700" y="156"/>
                </a:lnTo>
                <a:lnTo>
                  <a:pt x="1679" y="179"/>
                </a:lnTo>
                <a:lnTo>
                  <a:pt x="1656" y="206"/>
                </a:lnTo>
                <a:lnTo>
                  <a:pt x="1629" y="233"/>
                </a:lnTo>
                <a:lnTo>
                  <a:pt x="1601" y="262"/>
                </a:lnTo>
                <a:lnTo>
                  <a:pt x="1567" y="291"/>
                </a:lnTo>
                <a:lnTo>
                  <a:pt x="1533" y="323"/>
                </a:lnTo>
                <a:lnTo>
                  <a:pt x="1494" y="353"/>
                </a:lnTo>
                <a:lnTo>
                  <a:pt x="1454" y="385"/>
                </a:lnTo>
                <a:lnTo>
                  <a:pt x="1411" y="417"/>
                </a:lnTo>
                <a:lnTo>
                  <a:pt x="1364" y="450"/>
                </a:lnTo>
                <a:lnTo>
                  <a:pt x="1317" y="482"/>
                </a:lnTo>
                <a:lnTo>
                  <a:pt x="1264" y="518"/>
                </a:lnTo>
                <a:lnTo>
                  <a:pt x="1211" y="549"/>
                </a:lnTo>
                <a:lnTo>
                  <a:pt x="1156" y="581"/>
                </a:lnTo>
                <a:lnTo>
                  <a:pt x="1099" y="612"/>
                </a:lnTo>
                <a:lnTo>
                  <a:pt x="1041" y="642"/>
                </a:lnTo>
                <a:lnTo>
                  <a:pt x="982" y="671"/>
                </a:lnTo>
                <a:lnTo>
                  <a:pt x="920" y="700"/>
                </a:lnTo>
                <a:lnTo>
                  <a:pt x="856" y="726"/>
                </a:lnTo>
                <a:lnTo>
                  <a:pt x="791" y="752"/>
                </a:lnTo>
                <a:lnTo>
                  <a:pt x="725" y="776"/>
                </a:lnTo>
                <a:lnTo>
                  <a:pt x="658" y="798"/>
                </a:lnTo>
                <a:lnTo>
                  <a:pt x="589" y="819"/>
                </a:lnTo>
                <a:lnTo>
                  <a:pt x="518" y="837"/>
                </a:lnTo>
                <a:lnTo>
                  <a:pt x="448" y="852"/>
                </a:lnTo>
                <a:lnTo>
                  <a:pt x="442" y="853"/>
                </a:lnTo>
                <a:lnTo>
                  <a:pt x="370" y="867"/>
                </a:lnTo>
                <a:lnTo>
                  <a:pt x="297" y="878"/>
                </a:lnTo>
                <a:lnTo>
                  <a:pt x="224" y="886"/>
                </a:lnTo>
                <a:lnTo>
                  <a:pt x="151" y="892"/>
                </a:lnTo>
                <a:lnTo>
                  <a:pt x="75" y="893"/>
                </a:lnTo>
                <a:lnTo>
                  <a:pt x="0" y="893"/>
                </a:lnTo>
                <a:lnTo>
                  <a:pt x="2" y="870"/>
                </a:lnTo>
                <a:lnTo>
                  <a:pt x="75" y="870"/>
                </a:lnTo>
                <a:lnTo>
                  <a:pt x="151" y="868"/>
                </a:lnTo>
                <a:lnTo>
                  <a:pt x="224" y="863"/>
                </a:lnTo>
                <a:lnTo>
                  <a:pt x="297" y="855"/>
                </a:lnTo>
                <a:lnTo>
                  <a:pt x="370" y="844"/>
                </a:lnTo>
                <a:lnTo>
                  <a:pt x="438" y="831"/>
                </a:lnTo>
                <a:lnTo>
                  <a:pt x="438" y="830"/>
                </a:lnTo>
                <a:lnTo>
                  <a:pt x="508" y="815"/>
                </a:lnTo>
                <a:lnTo>
                  <a:pt x="579" y="797"/>
                </a:lnTo>
                <a:lnTo>
                  <a:pt x="648" y="776"/>
                </a:lnTo>
                <a:lnTo>
                  <a:pt x="716" y="754"/>
                </a:lnTo>
                <a:lnTo>
                  <a:pt x="782" y="730"/>
                </a:lnTo>
                <a:lnTo>
                  <a:pt x="847" y="704"/>
                </a:lnTo>
                <a:lnTo>
                  <a:pt x="910" y="678"/>
                </a:lnTo>
                <a:lnTo>
                  <a:pt x="972" y="649"/>
                </a:lnTo>
                <a:lnTo>
                  <a:pt x="1032" y="620"/>
                </a:lnTo>
                <a:lnTo>
                  <a:pt x="1090" y="589"/>
                </a:lnTo>
                <a:lnTo>
                  <a:pt x="1146" y="559"/>
                </a:lnTo>
                <a:lnTo>
                  <a:pt x="1202" y="527"/>
                </a:lnTo>
                <a:lnTo>
                  <a:pt x="1254" y="496"/>
                </a:lnTo>
                <a:lnTo>
                  <a:pt x="1304" y="462"/>
                </a:lnTo>
                <a:lnTo>
                  <a:pt x="1304" y="462"/>
                </a:lnTo>
                <a:lnTo>
                  <a:pt x="1348" y="433"/>
                </a:lnTo>
                <a:lnTo>
                  <a:pt x="1395" y="400"/>
                </a:lnTo>
                <a:lnTo>
                  <a:pt x="1438" y="369"/>
                </a:lnTo>
                <a:lnTo>
                  <a:pt x="1478" y="337"/>
                </a:lnTo>
                <a:lnTo>
                  <a:pt x="1516" y="306"/>
                </a:lnTo>
                <a:lnTo>
                  <a:pt x="1551" y="275"/>
                </a:lnTo>
                <a:lnTo>
                  <a:pt x="1584" y="246"/>
                </a:lnTo>
                <a:lnTo>
                  <a:pt x="1613" y="217"/>
                </a:lnTo>
                <a:lnTo>
                  <a:pt x="1639" y="189"/>
                </a:lnTo>
                <a:lnTo>
                  <a:pt x="1663" y="163"/>
                </a:lnTo>
                <a:lnTo>
                  <a:pt x="1683" y="139"/>
                </a:lnTo>
                <a:lnTo>
                  <a:pt x="1699" y="119"/>
                </a:lnTo>
                <a:lnTo>
                  <a:pt x="1715" y="95"/>
                </a:lnTo>
                <a:lnTo>
                  <a:pt x="1729" y="77"/>
                </a:lnTo>
                <a:lnTo>
                  <a:pt x="1743" y="61"/>
                </a:lnTo>
                <a:lnTo>
                  <a:pt x="1757" y="47"/>
                </a:lnTo>
                <a:lnTo>
                  <a:pt x="1770" y="36"/>
                </a:lnTo>
                <a:lnTo>
                  <a:pt x="1783" y="26"/>
                </a:lnTo>
                <a:lnTo>
                  <a:pt x="1786" y="23"/>
                </a:lnTo>
                <a:lnTo>
                  <a:pt x="1798" y="15"/>
                </a:lnTo>
                <a:lnTo>
                  <a:pt x="1810" y="10"/>
                </a:lnTo>
                <a:lnTo>
                  <a:pt x="1821" y="4"/>
                </a:lnTo>
                <a:lnTo>
                  <a:pt x="1831" y="1"/>
                </a:lnTo>
                <a:lnTo>
                  <a:pt x="1837" y="1"/>
                </a:lnTo>
                <a:lnTo>
                  <a:pt x="1846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7" name="Freeform 110"/>
          <p:cNvSpPr>
            <a:spLocks/>
          </p:cNvSpPr>
          <p:nvPr/>
        </p:nvSpPr>
        <p:spPr bwMode="auto">
          <a:xfrm>
            <a:off x="5077730" y="3277586"/>
            <a:ext cx="6228896" cy="1656025"/>
          </a:xfrm>
          <a:custGeom>
            <a:avLst/>
            <a:gdLst>
              <a:gd name="T0" fmla="*/ 3639 w 4555"/>
              <a:gd name="T1" fmla="*/ 7 h 1211"/>
              <a:gd name="T2" fmla="*/ 3722 w 4555"/>
              <a:gd name="T3" fmla="*/ 44 h 1211"/>
              <a:gd name="T4" fmla="*/ 3793 w 4555"/>
              <a:gd name="T5" fmla="*/ 107 h 1211"/>
              <a:gd name="T6" fmla="*/ 4555 w 4555"/>
              <a:gd name="T7" fmla="*/ 1130 h 1211"/>
              <a:gd name="T8" fmla="*/ 3791 w 4555"/>
              <a:gd name="T9" fmla="*/ 141 h 1211"/>
              <a:gd name="T10" fmla="*/ 3730 w 4555"/>
              <a:gd name="T11" fmla="*/ 80 h 1211"/>
              <a:gd name="T12" fmla="*/ 3663 w 4555"/>
              <a:gd name="T13" fmla="*/ 40 h 1211"/>
              <a:gd name="T14" fmla="*/ 3594 w 4555"/>
              <a:gd name="T15" fmla="*/ 24 h 1211"/>
              <a:gd name="T16" fmla="*/ 3547 w 4555"/>
              <a:gd name="T17" fmla="*/ 28 h 1211"/>
              <a:gd name="T18" fmla="*/ 3474 w 4555"/>
              <a:gd name="T19" fmla="*/ 57 h 1211"/>
              <a:gd name="T20" fmla="*/ 3418 w 4555"/>
              <a:gd name="T21" fmla="*/ 100 h 1211"/>
              <a:gd name="T22" fmla="*/ 3305 w 4555"/>
              <a:gd name="T23" fmla="*/ 195 h 1211"/>
              <a:gd name="T24" fmla="*/ 3119 w 4555"/>
              <a:gd name="T25" fmla="*/ 358 h 1211"/>
              <a:gd name="T26" fmla="*/ 2747 w 4555"/>
              <a:gd name="T27" fmla="*/ 686 h 1211"/>
              <a:gd name="T28" fmla="*/ 2607 w 4555"/>
              <a:gd name="T29" fmla="*/ 812 h 1211"/>
              <a:gd name="T30" fmla="*/ 2504 w 4555"/>
              <a:gd name="T31" fmla="*/ 905 h 1211"/>
              <a:gd name="T32" fmla="*/ 2455 w 4555"/>
              <a:gd name="T33" fmla="*/ 950 h 1211"/>
              <a:gd name="T34" fmla="*/ 2434 w 4555"/>
              <a:gd name="T35" fmla="*/ 965 h 1211"/>
              <a:gd name="T36" fmla="*/ 2383 w 4555"/>
              <a:gd name="T37" fmla="*/ 1001 h 1211"/>
              <a:gd name="T38" fmla="*/ 2281 w 4555"/>
              <a:gd name="T39" fmla="*/ 1056 h 1211"/>
              <a:gd name="T40" fmla="*/ 2148 w 4555"/>
              <a:gd name="T41" fmla="*/ 1098 h 1211"/>
              <a:gd name="T42" fmla="*/ 2032 w 4555"/>
              <a:gd name="T43" fmla="*/ 1106 h 1211"/>
              <a:gd name="T44" fmla="*/ 1954 w 4555"/>
              <a:gd name="T45" fmla="*/ 1110 h 1211"/>
              <a:gd name="T46" fmla="*/ 1818 w 4555"/>
              <a:gd name="T47" fmla="*/ 1117 h 1211"/>
              <a:gd name="T48" fmla="*/ 1532 w 4555"/>
              <a:gd name="T49" fmla="*/ 1135 h 1211"/>
              <a:gd name="T50" fmla="*/ 1194 w 4555"/>
              <a:gd name="T51" fmla="*/ 1156 h 1211"/>
              <a:gd name="T52" fmla="*/ 670 w 4555"/>
              <a:gd name="T53" fmla="*/ 1186 h 1211"/>
              <a:gd name="T54" fmla="*/ 360 w 4555"/>
              <a:gd name="T55" fmla="*/ 1201 h 1211"/>
              <a:gd name="T56" fmla="*/ 203 w 4555"/>
              <a:gd name="T57" fmla="*/ 1208 h 1211"/>
              <a:gd name="T58" fmla="*/ 21 w 4555"/>
              <a:gd name="T59" fmla="*/ 1211 h 1211"/>
              <a:gd name="T60" fmla="*/ 10 w 4555"/>
              <a:gd name="T61" fmla="*/ 1186 h 1211"/>
              <a:gd name="T62" fmla="*/ 175 w 4555"/>
              <a:gd name="T63" fmla="*/ 1186 h 1211"/>
              <a:gd name="T64" fmla="*/ 294 w 4555"/>
              <a:gd name="T65" fmla="*/ 1182 h 1211"/>
              <a:gd name="T66" fmla="*/ 588 w 4555"/>
              <a:gd name="T67" fmla="*/ 1167 h 1211"/>
              <a:gd name="T68" fmla="*/ 1018 w 4555"/>
              <a:gd name="T69" fmla="*/ 1142 h 1211"/>
              <a:gd name="T70" fmla="*/ 1451 w 4555"/>
              <a:gd name="T71" fmla="*/ 1116 h 1211"/>
              <a:gd name="T72" fmla="*/ 1753 w 4555"/>
              <a:gd name="T73" fmla="*/ 1098 h 1211"/>
              <a:gd name="T74" fmla="*/ 1930 w 4555"/>
              <a:gd name="T75" fmla="*/ 1088 h 1211"/>
              <a:gd name="T76" fmla="*/ 2016 w 4555"/>
              <a:gd name="T77" fmla="*/ 1084 h 1211"/>
              <a:gd name="T78" fmla="*/ 2143 w 4555"/>
              <a:gd name="T79" fmla="*/ 1074 h 1211"/>
              <a:gd name="T80" fmla="*/ 2239 w 4555"/>
              <a:gd name="T81" fmla="*/ 1047 h 1211"/>
              <a:gd name="T82" fmla="*/ 2351 w 4555"/>
              <a:gd name="T83" fmla="*/ 993 h 1211"/>
              <a:gd name="T84" fmla="*/ 2417 w 4555"/>
              <a:gd name="T85" fmla="*/ 949 h 1211"/>
              <a:gd name="T86" fmla="*/ 2438 w 4555"/>
              <a:gd name="T87" fmla="*/ 934 h 1211"/>
              <a:gd name="T88" fmla="*/ 2488 w 4555"/>
              <a:gd name="T89" fmla="*/ 888 h 1211"/>
              <a:gd name="T90" fmla="*/ 2590 w 4555"/>
              <a:gd name="T91" fmla="*/ 795 h 1211"/>
              <a:gd name="T92" fmla="*/ 2731 w 4555"/>
              <a:gd name="T93" fmla="*/ 670 h 1211"/>
              <a:gd name="T94" fmla="*/ 3102 w 4555"/>
              <a:gd name="T95" fmla="*/ 341 h 1211"/>
              <a:gd name="T96" fmla="*/ 3289 w 4555"/>
              <a:gd name="T97" fmla="*/ 178 h 1211"/>
              <a:gd name="T98" fmla="*/ 3402 w 4555"/>
              <a:gd name="T99" fmla="*/ 83 h 1211"/>
              <a:gd name="T100" fmla="*/ 3464 w 4555"/>
              <a:gd name="T101" fmla="*/ 35 h 1211"/>
              <a:gd name="T102" fmla="*/ 3543 w 4555"/>
              <a:gd name="T103" fmla="*/ 4 h 12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4555" h="1211">
                <a:moveTo>
                  <a:pt x="3577" y="0"/>
                </a:moveTo>
                <a:lnTo>
                  <a:pt x="3594" y="0"/>
                </a:lnTo>
                <a:lnTo>
                  <a:pt x="3609" y="2"/>
                </a:lnTo>
                <a:lnTo>
                  <a:pt x="3639" y="7"/>
                </a:lnTo>
                <a:lnTo>
                  <a:pt x="3645" y="8"/>
                </a:lnTo>
                <a:lnTo>
                  <a:pt x="3672" y="18"/>
                </a:lnTo>
                <a:lnTo>
                  <a:pt x="3699" y="31"/>
                </a:lnTo>
                <a:lnTo>
                  <a:pt x="3722" y="44"/>
                </a:lnTo>
                <a:lnTo>
                  <a:pt x="3726" y="47"/>
                </a:lnTo>
                <a:lnTo>
                  <a:pt x="3747" y="64"/>
                </a:lnTo>
                <a:lnTo>
                  <a:pt x="3765" y="79"/>
                </a:lnTo>
                <a:lnTo>
                  <a:pt x="3793" y="107"/>
                </a:lnTo>
                <a:lnTo>
                  <a:pt x="3802" y="118"/>
                </a:lnTo>
                <a:lnTo>
                  <a:pt x="3808" y="124"/>
                </a:lnTo>
                <a:lnTo>
                  <a:pt x="3810" y="129"/>
                </a:lnTo>
                <a:lnTo>
                  <a:pt x="4555" y="1130"/>
                </a:lnTo>
                <a:lnTo>
                  <a:pt x="4555" y="1131"/>
                </a:lnTo>
                <a:lnTo>
                  <a:pt x="4538" y="1145"/>
                </a:lnTo>
                <a:lnTo>
                  <a:pt x="3793" y="142"/>
                </a:lnTo>
                <a:lnTo>
                  <a:pt x="3791" y="141"/>
                </a:lnTo>
                <a:lnTo>
                  <a:pt x="3786" y="134"/>
                </a:lnTo>
                <a:lnTo>
                  <a:pt x="3776" y="123"/>
                </a:lnTo>
                <a:lnTo>
                  <a:pt x="3748" y="95"/>
                </a:lnTo>
                <a:lnTo>
                  <a:pt x="3730" y="80"/>
                </a:lnTo>
                <a:lnTo>
                  <a:pt x="3712" y="66"/>
                </a:lnTo>
                <a:lnTo>
                  <a:pt x="3712" y="66"/>
                </a:lnTo>
                <a:lnTo>
                  <a:pt x="3689" y="53"/>
                </a:lnTo>
                <a:lnTo>
                  <a:pt x="3663" y="40"/>
                </a:lnTo>
                <a:lnTo>
                  <a:pt x="3635" y="31"/>
                </a:lnTo>
                <a:lnTo>
                  <a:pt x="3635" y="29"/>
                </a:lnTo>
                <a:lnTo>
                  <a:pt x="3609" y="25"/>
                </a:lnTo>
                <a:lnTo>
                  <a:pt x="3594" y="24"/>
                </a:lnTo>
                <a:lnTo>
                  <a:pt x="3577" y="24"/>
                </a:lnTo>
                <a:lnTo>
                  <a:pt x="3559" y="25"/>
                </a:lnTo>
                <a:lnTo>
                  <a:pt x="3547" y="28"/>
                </a:lnTo>
                <a:lnTo>
                  <a:pt x="3547" y="28"/>
                </a:lnTo>
                <a:lnTo>
                  <a:pt x="3530" y="32"/>
                </a:lnTo>
                <a:lnTo>
                  <a:pt x="3511" y="39"/>
                </a:lnTo>
                <a:lnTo>
                  <a:pt x="3493" y="47"/>
                </a:lnTo>
                <a:lnTo>
                  <a:pt x="3474" y="57"/>
                </a:lnTo>
                <a:lnTo>
                  <a:pt x="3456" y="69"/>
                </a:lnTo>
                <a:lnTo>
                  <a:pt x="3456" y="69"/>
                </a:lnTo>
                <a:lnTo>
                  <a:pt x="3438" y="83"/>
                </a:lnTo>
                <a:lnTo>
                  <a:pt x="3418" y="100"/>
                </a:lnTo>
                <a:lnTo>
                  <a:pt x="3394" y="119"/>
                </a:lnTo>
                <a:lnTo>
                  <a:pt x="3367" y="142"/>
                </a:lnTo>
                <a:lnTo>
                  <a:pt x="3337" y="167"/>
                </a:lnTo>
                <a:lnTo>
                  <a:pt x="3305" y="195"/>
                </a:lnTo>
                <a:lnTo>
                  <a:pt x="3271" y="224"/>
                </a:lnTo>
                <a:lnTo>
                  <a:pt x="3235" y="256"/>
                </a:lnTo>
                <a:lnTo>
                  <a:pt x="3197" y="289"/>
                </a:lnTo>
                <a:lnTo>
                  <a:pt x="3119" y="358"/>
                </a:lnTo>
                <a:lnTo>
                  <a:pt x="3036" y="431"/>
                </a:lnTo>
                <a:lnTo>
                  <a:pt x="2868" y="580"/>
                </a:lnTo>
                <a:lnTo>
                  <a:pt x="2786" y="652"/>
                </a:lnTo>
                <a:lnTo>
                  <a:pt x="2747" y="686"/>
                </a:lnTo>
                <a:lnTo>
                  <a:pt x="2710" y="721"/>
                </a:lnTo>
                <a:lnTo>
                  <a:pt x="2674" y="753"/>
                </a:lnTo>
                <a:lnTo>
                  <a:pt x="2640" y="783"/>
                </a:lnTo>
                <a:lnTo>
                  <a:pt x="2607" y="812"/>
                </a:lnTo>
                <a:lnTo>
                  <a:pt x="2578" y="840"/>
                </a:lnTo>
                <a:lnTo>
                  <a:pt x="2550" y="863"/>
                </a:lnTo>
                <a:lnTo>
                  <a:pt x="2525" y="885"/>
                </a:lnTo>
                <a:lnTo>
                  <a:pt x="2504" y="905"/>
                </a:lnTo>
                <a:lnTo>
                  <a:pt x="2486" y="921"/>
                </a:lnTo>
                <a:lnTo>
                  <a:pt x="2471" y="934"/>
                </a:lnTo>
                <a:lnTo>
                  <a:pt x="2460" y="943"/>
                </a:lnTo>
                <a:lnTo>
                  <a:pt x="2455" y="950"/>
                </a:lnTo>
                <a:lnTo>
                  <a:pt x="2452" y="953"/>
                </a:lnTo>
                <a:lnTo>
                  <a:pt x="2451" y="953"/>
                </a:lnTo>
                <a:lnTo>
                  <a:pt x="2444" y="958"/>
                </a:lnTo>
                <a:lnTo>
                  <a:pt x="2434" y="965"/>
                </a:lnTo>
                <a:lnTo>
                  <a:pt x="2422" y="975"/>
                </a:lnTo>
                <a:lnTo>
                  <a:pt x="2405" y="986"/>
                </a:lnTo>
                <a:lnTo>
                  <a:pt x="2402" y="989"/>
                </a:lnTo>
                <a:lnTo>
                  <a:pt x="2383" y="1001"/>
                </a:lnTo>
                <a:lnTo>
                  <a:pt x="2361" y="1015"/>
                </a:lnTo>
                <a:lnTo>
                  <a:pt x="2336" y="1029"/>
                </a:lnTo>
                <a:lnTo>
                  <a:pt x="2310" y="1043"/>
                </a:lnTo>
                <a:lnTo>
                  <a:pt x="2281" y="1056"/>
                </a:lnTo>
                <a:lnTo>
                  <a:pt x="2249" y="1069"/>
                </a:lnTo>
                <a:lnTo>
                  <a:pt x="2217" y="1080"/>
                </a:lnTo>
                <a:lnTo>
                  <a:pt x="2183" y="1090"/>
                </a:lnTo>
                <a:lnTo>
                  <a:pt x="2148" y="1098"/>
                </a:lnTo>
                <a:lnTo>
                  <a:pt x="2143" y="1098"/>
                </a:lnTo>
                <a:lnTo>
                  <a:pt x="2107" y="1103"/>
                </a:lnTo>
                <a:lnTo>
                  <a:pt x="2070" y="1106"/>
                </a:lnTo>
                <a:lnTo>
                  <a:pt x="2032" y="1106"/>
                </a:lnTo>
                <a:lnTo>
                  <a:pt x="2016" y="1107"/>
                </a:lnTo>
                <a:lnTo>
                  <a:pt x="1996" y="1107"/>
                </a:lnTo>
                <a:lnTo>
                  <a:pt x="1976" y="1109"/>
                </a:lnTo>
                <a:lnTo>
                  <a:pt x="1954" y="1110"/>
                </a:lnTo>
                <a:lnTo>
                  <a:pt x="1930" y="1112"/>
                </a:lnTo>
                <a:lnTo>
                  <a:pt x="1904" y="1113"/>
                </a:lnTo>
                <a:lnTo>
                  <a:pt x="1849" y="1116"/>
                </a:lnTo>
                <a:lnTo>
                  <a:pt x="1818" y="1117"/>
                </a:lnTo>
                <a:lnTo>
                  <a:pt x="1753" y="1121"/>
                </a:lnTo>
                <a:lnTo>
                  <a:pt x="1684" y="1125"/>
                </a:lnTo>
                <a:lnTo>
                  <a:pt x="1610" y="1130"/>
                </a:lnTo>
                <a:lnTo>
                  <a:pt x="1532" y="1135"/>
                </a:lnTo>
                <a:lnTo>
                  <a:pt x="1451" y="1139"/>
                </a:lnTo>
                <a:lnTo>
                  <a:pt x="1368" y="1145"/>
                </a:lnTo>
                <a:lnTo>
                  <a:pt x="1283" y="1150"/>
                </a:lnTo>
                <a:lnTo>
                  <a:pt x="1194" y="1156"/>
                </a:lnTo>
                <a:lnTo>
                  <a:pt x="1018" y="1165"/>
                </a:lnTo>
                <a:lnTo>
                  <a:pt x="841" y="1177"/>
                </a:lnTo>
                <a:lnTo>
                  <a:pt x="755" y="1181"/>
                </a:lnTo>
                <a:lnTo>
                  <a:pt x="670" y="1186"/>
                </a:lnTo>
                <a:lnTo>
                  <a:pt x="588" y="1190"/>
                </a:lnTo>
                <a:lnTo>
                  <a:pt x="508" y="1194"/>
                </a:lnTo>
                <a:lnTo>
                  <a:pt x="432" y="1199"/>
                </a:lnTo>
                <a:lnTo>
                  <a:pt x="360" y="1201"/>
                </a:lnTo>
                <a:lnTo>
                  <a:pt x="294" y="1206"/>
                </a:lnTo>
                <a:lnTo>
                  <a:pt x="262" y="1207"/>
                </a:lnTo>
                <a:lnTo>
                  <a:pt x="232" y="1207"/>
                </a:lnTo>
                <a:lnTo>
                  <a:pt x="203" y="1208"/>
                </a:lnTo>
                <a:lnTo>
                  <a:pt x="175" y="1210"/>
                </a:lnTo>
                <a:lnTo>
                  <a:pt x="150" y="1210"/>
                </a:lnTo>
                <a:lnTo>
                  <a:pt x="126" y="1211"/>
                </a:lnTo>
                <a:lnTo>
                  <a:pt x="21" y="1211"/>
                </a:lnTo>
                <a:lnTo>
                  <a:pt x="10" y="1210"/>
                </a:lnTo>
                <a:lnTo>
                  <a:pt x="0" y="1210"/>
                </a:lnTo>
                <a:lnTo>
                  <a:pt x="3" y="1186"/>
                </a:lnTo>
                <a:lnTo>
                  <a:pt x="10" y="1186"/>
                </a:lnTo>
                <a:lnTo>
                  <a:pt x="21" y="1188"/>
                </a:lnTo>
                <a:lnTo>
                  <a:pt x="126" y="1188"/>
                </a:lnTo>
                <a:lnTo>
                  <a:pt x="150" y="1186"/>
                </a:lnTo>
                <a:lnTo>
                  <a:pt x="175" y="1186"/>
                </a:lnTo>
                <a:lnTo>
                  <a:pt x="203" y="1185"/>
                </a:lnTo>
                <a:lnTo>
                  <a:pt x="232" y="1183"/>
                </a:lnTo>
                <a:lnTo>
                  <a:pt x="262" y="1183"/>
                </a:lnTo>
                <a:lnTo>
                  <a:pt x="294" y="1182"/>
                </a:lnTo>
                <a:lnTo>
                  <a:pt x="360" y="1178"/>
                </a:lnTo>
                <a:lnTo>
                  <a:pt x="432" y="1175"/>
                </a:lnTo>
                <a:lnTo>
                  <a:pt x="508" y="1171"/>
                </a:lnTo>
                <a:lnTo>
                  <a:pt x="588" y="1167"/>
                </a:lnTo>
                <a:lnTo>
                  <a:pt x="670" y="1163"/>
                </a:lnTo>
                <a:lnTo>
                  <a:pt x="755" y="1157"/>
                </a:lnTo>
                <a:lnTo>
                  <a:pt x="841" y="1153"/>
                </a:lnTo>
                <a:lnTo>
                  <a:pt x="1018" y="1142"/>
                </a:lnTo>
                <a:lnTo>
                  <a:pt x="1194" y="1132"/>
                </a:lnTo>
                <a:lnTo>
                  <a:pt x="1283" y="1127"/>
                </a:lnTo>
                <a:lnTo>
                  <a:pt x="1368" y="1121"/>
                </a:lnTo>
                <a:lnTo>
                  <a:pt x="1451" y="1116"/>
                </a:lnTo>
                <a:lnTo>
                  <a:pt x="1532" y="1112"/>
                </a:lnTo>
                <a:lnTo>
                  <a:pt x="1610" y="1106"/>
                </a:lnTo>
                <a:lnTo>
                  <a:pt x="1684" y="1102"/>
                </a:lnTo>
                <a:lnTo>
                  <a:pt x="1753" y="1098"/>
                </a:lnTo>
                <a:lnTo>
                  <a:pt x="1818" y="1094"/>
                </a:lnTo>
                <a:lnTo>
                  <a:pt x="1849" y="1092"/>
                </a:lnTo>
                <a:lnTo>
                  <a:pt x="1904" y="1090"/>
                </a:lnTo>
                <a:lnTo>
                  <a:pt x="1930" y="1088"/>
                </a:lnTo>
                <a:lnTo>
                  <a:pt x="1954" y="1087"/>
                </a:lnTo>
                <a:lnTo>
                  <a:pt x="1976" y="1085"/>
                </a:lnTo>
                <a:lnTo>
                  <a:pt x="1996" y="1084"/>
                </a:lnTo>
                <a:lnTo>
                  <a:pt x="2016" y="1084"/>
                </a:lnTo>
                <a:lnTo>
                  <a:pt x="2032" y="1083"/>
                </a:lnTo>
                <a:lnTo>
                  <a:pt x="2070" y="1083"/>
                </a:lnTo>
                <a:lnTo>
                  <a:pt x="2107" y="1080"/>
                </a:lnTo>
                <a:lnTo>
                  <a:pt x="2143" y="1074"/>
                </a:lnTo>
                <a:lnTo>
                  <a:pt x="2143" y="1074"/>
                </a:lnTo>
                <a:lnTo>
                  <a:pt x="2173" y="1067"/>
                </a:lnTo>
                <a:lnTo>
                  <a:pt x="2208" y="1058"/>
                </a:lnTo>
                <a:lnTo>
                  <a:pt x="2239" y="1047"/>
                </a:lnTo>
                <a:lnTo>
                  <a:pt x="2271" y="1034"/>
                </a:lnTo>
                <a:lnTo>
                  <a:pt x="2300" y="1020"/>
                </a:lnTo>
                <a:lnTo>
                  <a:pt x="2326" y="1007"/>
                </a:lnTo>
                <a:lnTo>
                  <a:pt x="2351" y="993"/>
                </a:lnTo>
                <a:lnTo>
                  <a:pt x="2373" y="979"/>
                </a:lnTo>
                <a:lnTo>
                  <a:pt x="2393" y="967"/>
                </a:lnTo>
                <a:lnTo>
                  <a:pt x="2405" y="958"/>
                </a:lnTo>
                <a:lnTo>
                  <a:pt x="2417" y="949"/>
                </a:lnTo>
                <a:lnTo>
                  <a:pt x="2427" y="942"/>
                </a:lnTo>
                <a:lnTo>
                  <a:pt x="2434" y="936"/>
                </a:lnTo>
                <a:lnTo>
                  <a:pt x="2437" y="935"/>
                </a:lnTo>
                <a:lnTo>
                  <a:pt x="2438" y="934"/>
                </a:lnTo>
                <a:lnTo>
                  <a:pt x="2444" y="927"/>
                </a:lnTo>
                <a:lnTo>
                  <a:pt x="2455" y="917"/>
                </a:lnTo>
                <a:lnTo>
                  <a:pt x="2470" y="905"/>
                </a:lnTo>
                <a:lnTo>
                  <a:pt x="2488" y="888"/>
                </a:lnTo>
                <a:lnTo>
                  <a:pt x="2509" y="869"/>
                </a:lnTo>
                <a:lnTo>
                  <a:pt x="2533" y="847"/>
                </a:lnTo>
                <a:lnTo>
                  <a:pt x="2561" y="823"/>
                </a:lnTo>
                <a:lnTo>
                  <a:pt x="2590" y="795"/>
                </a:lnTo>
                <a:lnTo>
                  <a:pt x="2623" y="766"/>
                </a:lnTo>
                <a:lnTo>
                  <a:pt x="2658" y="736"/>
                </a:lnTo>
                <a:lnTo>
                  <a:pt x="2694" y="704"/>
                </a:lnTo>
                <a:lnTo>
                  <a:pt x="2731" y="670"/>
                </a:lnTo>
                <a:lnTo>
                  <a:pt x="2769" y="635"/>
                </a:lnTo>
                <a:lnTo>
                  <a:pt x="2851" y="564"/>
                </a:lnTo>
                <a:lnTo>
                  <a:pt x="3019" y="414"/>
                </a:lnTo>
                <a:lnTo>
                  <a:pt x="3102" y="341"/>
                </a:lnTo>
                <a:lnTo>
                  <a:pt x="3181" y="272"/>
                </a:lnTo>
                <a:lnTo>
                  <a:pt x="3218" y="239"/>
                </a:lnTo>
                <a:lnTo>
                  <a:pt x="3254" y="207"/>
                </a:lnTo>
                <a:lnTo>
                  <a:pt x="3289" y="178"/>
                </a:lnTo>
                <a:lnTo>
                  <a:pt x="3320" y="151"/>
                </a:lnTo>
                <a:lnTo>
                  <a:pt x="3351" y="126"/>
                </a:lnTo>
                <a:lnTo>
                  <a:pt x="3377" y="102"/>
                </a:lnTo>
                <a:lnTo>
                  <a:pt x="3402" y="83"/>
                </a:lnTo>
                <a:lnTo>
                  <a:pt x="3424" y="65"/>
                </a:lnTo>
                <a:lnTo>
                  <a:pt x="3442" y="50"/>
                </a:lnTo>
                <a:lnTo>
                  <a:pt x="3446" y="47"/>
                </a:lnTo>
                <a:lnTo>
                  <a:pt x="3464" y="35"/>
                </a:lnTo>
                <a:lnTo>
                  <a:pt x="3483" y="25"/>
                </a:lnTo>
                <a:lnTo>
                  <a:pt x="3501" y="17"/>
                </a:lnTo>
                <a:lnTo>
                  <a:pt x="3521" y="10"/>
                </a:lnTo>
                <a:lnTo>
                  <a:pt x="3543" y="4"/>
                </a:lnTo>
                <a:lnTo>
                  <a:pt x="3559" y="2"/>
                </a:lnTo>
                <a:lnTo>
                  <a:pt x="3577" y="0"/>
                </a:lnTo>
                <a:close/>
              </a:path>
            </a:pathLst>
          </a:custGeom>
          <a:solidFill>
            <a:srgbClr val="92D05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8" name="Freeform 111"/>
          <p:cNvSpPr>
            <a:spLocks/>
          </p:cNvSpPr>
          <p:nvPr/>
        </p:nvSpPr>
        <p:spPr bwMode="auto">
          <a:xfrm>
            <a:off x="5079317" y="3688237"/>
            <a:ext cx="6215221" cy="1346973"/>
          </a:xfrm>
          <a:custGeom>
            <a:avLst/>
            <a:gdLst>
              <a:gd name="T0" fmla="*/ 2183 w 4545"/>
              <a:gd name="T1" fmla="*/ 13 h 985"/>
              <a:gd name="T2" fmla="*/ 2226 w 4545"/>
              <a:gd name="T3" fmla="*/ 105 h 985"/>
              <a:gd name="T4" fmla="*/ 2266 w 4545"/>
              <a:gd name="T5" fmla="*/ 231 h 985"/>
              <a:gd name="T6" fmla="*/ 2309 w 4545"/>
              <a:gd name="T7" fmla="*/ 394 h 985"/>
              <a:gd name="T8" fmla="*/ 2318 w 4545"/>
              <a:gd name="T9" fmla="*/ 436 h 985"/>
              <a:gd name="T10" fmla="*/ 2379 w 4545"/>
              <a:gd name="T11" fmla="*/ 612 h 985"/>
              <a:gd name="T12" fmla="*/ 2451 w 4545"/>
              <a:gd name="T13" fmla="*/ 761 h 985"/>
              <a:gd name="T14" fmla="*/ 2541 w 4545"/>
              <a:gd name="T15" fmla="*/ 869 h 985"/>
              <a:gd name="T16" fmla="*/ 2644 w 4545"/>
              <a:gd name="T17" fmla="*/ 921 h 985"/>
              <a:gd name="T18" fmla="*/ 2817 w 4545"/>
              <a:gd name="T19" fmla="*/ 951 h 985"/>
              <a:gd name="T20" fmla="*/ 2891 w 4545"/>
              <a:gd name="T21" fmla="*/ 958 h 985"/>
              <a:gd name="T22" fmla="*/ 3093 w 4545"/>
              <a:gd name="T23" fmla="*/ 967 h 985"/>
              <a:gd name="T24" fmla="*/ 3437 w 4545"/>
              <a:gd name="T25" fmla="*/ 972 h 985"/>
              <a:gd name="T26" fmla="*/ 4545 w 4545"/>
              <a:gd name="T27" fmla="*/ 972 h 985"/>
              <a:gd name="T28" fmla="*/ 3590 w 4545"/>
              <a:gd name="T29" fmla="*/ 982 h 985"/>
              <a:gd name="T30" fmla="*/ 3155 w 4545"/>
              <a:gd name="T31" fmla="*/ 978 h 985"/>
              <a:gd name="T32" fmla="*/ 2912 w 4545"/>
              <a:gd name="T33" fmla="*/ 969 h 985"/>
              <a:gd name="T34" fmla="*/ 2828 w 4545"/>
              <a:gd name="T35" fmla="*/ 962 h 985"/>
              <a:gd name="T36" fmla="*/ 2676 w 4545"/>
              <a:gd name="T37" fmla="*/ 939 h 985"/>
              <a:gd name="T38" fmla="*/ 2564 w 4545"/>
              <a:gd name="T39" fmla="*/ 898 h 985"/>
              <a:gd name="T40" fmla="*/ 2459 w 4545"/>
              <a:gd name="T41" fmla="*/ 791 h 985"/>
              <a:gd name="T42" fmla="*/ 2386 w 4545"/>
              <a:gd name="T43" fmla="*/ 652 h 985"/>
              <a:gd name="T44" fmla="*/ 2324 w 4545"/>
              <a:gd name="T45" fmla="*/ 486 h 985"/>
              <a:gd name="T46" fmla="*/ 2306 w 4545"/>
              <a:gd name="T47" fmla="*/ 425 h 985"/>
              <a:gd name="T48" fmla="*/ 2280 w 4545"/>
              <a:gd name="T49" fmla="*/ 319 h 985"/>
              <a:gd name="T50" fmla="*/ 2225 w 4545"/>
              <a:gd name="T51" fmla="*/ 127 h 985"/>
              <a:gd name="T52" fmla="*/ 2194 w 4545"/>
              <a:gd name="T53" fmla="*/ 54 h 985"/>
              <a:gd name="T54" fmla="*/ 2156 w 4545"/>
              <a:gd name="T55" fmla="*/ 10 h 985"/>
              <a:gd name="T56" fmla="*/ 2122 w 4545"/>
              <a:gd name="T57" fmla="*/ 35 h 985"/>
              <a:gd name="T58" fmla="*/ 2070 w 4545"/>
              <a:gd name="T59" fmla="*/ 115 h 985"/>
              <a:gd name="T60" fmla="*/ 1972 w 4545"/>
              <a:gd name="T61" fmla="*/ 307 h 985"/>
              <a:gd name="T62" fmla="*/ 1826 w 4545"/>
              <a:gd name="T63" fmla="*/ 630 h 985"/>
              <a:gd name="T64" fmla="*/ 1772 w 4545"/>
              <a:gd name="T65" fmla="*/ 753 h 985"/>
              <a:gd name="T66" fmla="*/ 1747 w 4545"/>
              <a:gd name="T67" fmla="*/ 813 h 985"/>
              <a:gd name="T68" fmla="*/ 1728 w 4545"/>
              <a:gd name="T69" fmla="*/ 855 h 985"/>
              <a:gd name="T70" fmla="*/ 1670 w 4545"/>
              <a:gd name="T71" fmla="*/ 914 h 985"/>
              <a:gd name="T72" fmla="*/ 1576 w 4545"/>
              <a:gd name="T73" fmla="*/ 953 h 985"/>
              <a:gd name="T74" fmla="*/ 1351 w 4545"/>
              <a:gd name="T75" fmla="*/ 961 h 985"/>
              <a:gd name="T76" fmla="*/ 1079 w 4545"/>
              <a:gd name="T77" fmla="*/ 965 h 985"/>
              <a:gd name="T78" fmla="*/ 430 w 4545"/>
              <a:gd name="T79" fmla="*/ 976 h 985"/>
              <a:gd name="T80" fmla="*/ 165 w 4545"/>
              <a:gd name="T81" fmla="*/ 980 h 985"/>
              <a:gd name="T82" fmla="*/ 2 w 4545"/>
              <a:gd name="T83" fmla="*/ 985 h 985"/>
              <a:gd name="T84" fmla="*/ 72 w 4545"/>
              <a:gd name="T85" fmla="*/ 973 h 985"/>
              <a:gd name="T86" fmla="*/ 260 w 4545"/>
              <a:gd name="T87" fmla="*/ 969 h 985"/>
              <a:gd name="T88" fmla="*/ 554 w 4545"/>
              <a:gd name="T89" fmla="*/ 965 h 985"/>
              <a:gd name="T90" fmla="*/ 1197 w 4545"/>
              <a:gd name="T91" fmla="*/ 954 h 985"/>
              <a:gd name="T92" fmla="*/ 1432 w 4545"/>
              <a:gd name="T93" fmla="*/ 950 h 985"/>
              <a:gd name="T94" fmla="*/ 1627 w 4545"/>
              <a:gd name="T95" fmla="*/ 928 h 985"/>
              <a:gd name="T96" fmla="*/ 1704 w 4545"/>
              <a:gd name="T97" fmla="*/ 870 h 985"/>
              <a:gd name="T98" fmla="*/ 1734 w 4545"/>
              <a:gd name="T99" fmla="*/ 819 h 985"/>
              <a:gd name="T100" fmla="*/ 1747 w 4545"/>
              <a:gd name="T101" fmla="*/ 788 h 985"/>
              <a:gd name="T102" fmla="*/ 1780 w 4545"/>
              <a:gd name="T103" fmla="*/ 710 h 985"/>
              <a:gd name="T104" fmla="*/ 1864 w 4545"/>
              <a:gd name="T105" fmla="*/ 521 h 985"/>
              <a:gd name="T106" fmla="*/ 2016 w 4545"/>
              <a:gd name="T107" fmla="*/ 196 h 985"/>
              <a:gd name="T108" fmla="*/ 2092 w 4545"/>
              <a:gd name="T109" fmla="*/ 60 h 985"/>
              <a:gd name="T110" fmla="*/ 2129 w 4545"/>
              <a:gd name="T111" fmla="*/ 14 h 9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4545" h="985">
                <a:moveTo>
                  <a:pt x="2156" y="0"/>
                </a:moveTo>
                <a:lnTo>
                  <a:pt x="2164" y="0"/>
                </a:lnTo>
                <a:lnTo>
                  <a:pt x="2168" y="2"/>
                </a:lnTo>
                <a:lnTo>
                  <a:pt x="2176" y="6"/>
                </a:lnTo>
                <a:lnTo>
                  <a:pt x="2183" y="13"/>
                </a:lnTo>
                <a:lnTo>
                  <a:pt x="2190" y="22"/>
                </a:lnTo>
                <a:lnTo>
                  <a:pt x="2201" y="47"/>
                </a:lnTo>
                <a:lnTo>
                  <a:pt x="2207" y="62"/>
                </a:lnTo>
                <a:lnTo>
                  <a:pt x="2220" y="93"/>
                </a:lnTo>
                <a:lnTo>
                  <a:pt x="2226" y="105"/>
                </a:lnTo>
                <a:lnTo>
                  <a:pt x="2227" y="109"/>
                </a:lnTo>
                <a:lnTo>
                  <a:pt x="2234" y="127"/>
                </a:lnTo>
                <a:lnTo>
                  <a:pt x="2242" y="149"/>
                </a:lnTo>
                <a:lnTo>
                  <a:pt x="2249" y="175"/>
                </a:lnTo>
                <a:lnTo>
                  <a:pt x="2266" y="231"/>
                </a:lnTo>
                <a:lnTo>
                  <a:pt x="2283" y="290"/>
                </a:lnTo>
                <a:lnTo>
                  <a:pt x="2289" y="319"/>
                </a:lnTo>
                <a:lnTo>
                  <a:pt x="2296" y="347"/>
                </a:lnTo>
                <a:lnTo>
                  <a:pt x="2303" y="372"/>
                </a:lnTo>
                <a:lnTo>
                  <a:pt x="2309" y="394"/>
                </a:lnTo>
                <a:lnTo>
                  <a:pt x="2313" y="412"/>
                </a:lnTo>
                <a:lnTo>
                  <a:pt x="2316" y="425"/>
                </a:lnTo>
                <a:lnTo>
                  <a:pt x="2317" y="431"/>
                </a:lnTo>
                <a:lnTo>
                  <a:pt x="2318" y="435"/>
                </a:lnTo>
                <a:lnTo>
                  <a:pt x="2318" y="436"/>
                </a:lnTo>
                <a:lnTo>
                  <a:pt x="2334" y="486"/>
                </a:lnTo>
                <a:lnTo>
                  <a:pt x="2349" y="532"/>
                </a:lnTo>
                <a:lnTo>
                  <a:pt x="2364" y="573"/>
                </a:lnTo>
                <a:lnTo>
                  <a:pt x="2379" y="612"/>
                </a:lnTo>
                <a:lnTo>
                  <a:pt x="2379" y="612"/>
                </a:lnTo>
                <a:lnTo>
                  <a:pt x="2393" y="645"/>
                </a:lnTo>
                <a:lnTo>
                  <a:pt x="2407" y="678"/>
                </a:lnTo>
                <a:lnTo>
                  <a:pt x="2422" y="708"/>
                </a:lnTo>
                <a:lnTo>
                  <a:pt x="2437" y="736"/>
                </a:lnTo>
                <a:lnTo>
                  <a:pt x="2451" y="761"/>
                </a:lnTo>
                <a:lnTo>
                  <a:pt x="2466" y="784"/>
                </a:lnTo>
                <a:lnTo>
                  <a:pt x="2481" y="805"/>
                </a:lnTo>
                <a:lnTo>
                  <a:pt x="2497" y="824"/>
                </a:lnTo>
                <a:lnTo>
                  <a:pt x="2510" y="841"/>
                </a:lnTo>
                <a:lnTo>
                  <a:pt x="2541" y="869"/>
                </a:lnTo>
                <a:lnTo>
                  <a:pt x="2571" y="891"/>
                </a:lnTo>
                <a:lnTo>
                  <a:pt x="2586" y="899"/>
                </a:lnTo>
                <a:lnTo>
                  <a:pt x="2614" y="911"/>
                </a:lnTo>
                <a:lnTo>
                  <a:pt x="2614" y="911"/>
                </a:lnTo>
                <a:lnTo>
                  <a:pt x="2644" y="921"/>
                </a:lnTo>
                <a:lnTo>
                  <a:pt x="2676" y="929"/>
                </a:lnTo>
                <a:lnTo>
                  <a:pt x="2708" y="935"/>
                </a:lnTo>
                <a:lnTo>
                  <a:pt x="2774" y="943"/>
                </a:lnTo>
                <a:lnTo>
                  <a:pt x="2809" y="950"/>
                </a:lnTo>
                <a:lnTo>
                  <a:pt x="2817" y="951"/>
                </a:lnTo>
                <a:lnTo>
                  <a:pt x="2828" y="953"/>
                </a:lnTo>
                <a:lnTo>
                  <a:pt x="2842" y="954"/>
                </a:lnTo>
                <a:lnTo>
                  <a:pt x="2857" y="956"/>
                </a:lnTo>
                <a:lnTo>
                  <a:pt x="2873" y="957"/>
                </a:lnTo>
                <a:lnTo>
                  <a:pt x="2891" y="958"/>
                </a:lnTo>
                <a:lnTo>
                  <a:pt x="2912" y="960"/>
                </a:lnTo>
                <a:lnTo>
                  <a:pt x="2934" y="960"/>
                </a:lnTo>
                <a:lnTo>
                  <a:pt x="2981" y="962"/>
                </a:lnTo>
                <a:lnTo>
                  <a:pt x="3035" y="964"/>
                </a:lnTo>
                <a:lnTo>
                  <a:pt x="3093" y="967"/>
                </a:lnTo>
                <a:lnTo>
                  <a:pt x="3155" y="968"/>
                </a:lnTo>
                <a:lnTo>
                  <a:pt x="3221" y="969"/>
                </a:lnTo>
                <a:lnTo>
                  <a:pt x="3290" y="969"/>
                </a:lnTo>
                <a:lnTo>
                  <a:pt x="3362" y="971"/>
                </a:lnTo>
                <a:lnTo>
                  <a:pt x="3437" y="972"/>
                </a:lnTo>
                <a:lnTo>
                  <a:pt x="3590" y="972"/>
                </a:lnTo>
                <a:lnTo>
                  <a:pt x="3745" y="973"/>
                </a:lnTo>
                <a:lnTo>
                  <a:pt x="4300" y="973"/>
                </a:lnTo>
                <a:lnTo>
                  <a:pt x="4352" y="972"/>
                </a:lnTo>
                <a:lnTo>
                  <a:pt x="4545" y="972"/>
                </a:lnTo>
                <a:lnTo>
                  <a:pt x="4545" y="982"/>
                </a:lnTo>
                <a:lnTo>
                  <a:pt x="4352" y="982"/>
                </a:lnTo>
                <a:lnTo>
                  <a:pt x="4300" y="983"/>
                </a:lnTo>
                <a:lnTo>
                  <a:pt x="3745" y="983"/>
                </a:lnTo>
                <a:lnTo>
                  <a:pt x="3590" y="982"/>
                </a:lnTo>
                <a:lnTo>
                  <a:pt x="3437" y="982"/>
                </a:lnTo>
                <a:lnTo>
                  <a:pt x="3362" y="980"/>
                </a:lnTo>
                <a:lnTo>
                  <a:pt x="3290" y="979"/>
                </a:lnTo>
                <a:lnTo>
                  <a:pt x="3221" y="979"/>
                </a:lnTo>
                <a:lnTo>
                  <a:pt x="3155" y="978"/>
                </a:lnTo>
                <a:lnTo>
                  <a:pt x="3093" y="976"/>
                </a:lnTo>
                <a:lnTo>
                  <a:pt x="3035" y="973"/>
                </a:lnTo>
                <a:lnTo>
                  <a:pt x="2981" y="972"/>
                </a:lnTo>
                <a:lnTo>
                  <a:pt x="2934" y="969"/>
                </a:lnTo>
                <a:lnTo>
                  <a:pt x="2912" y="969"/>
                </a:lnTo>
                <a:lnTo>
                  <a:pt x="2891" y="968"/>
                </a:lnTo>
                <a:lnTo>
                  <a:pt x="2873" y="967"/>
                </a:lnTo>
                <a:lnTo>
                  <a:pt x="2857" y="965"/>
                </a:lnTo>
                <a:lnTo>
                  <a:pt x="2842" y="964"/>
                </a:lnTo>
                <a:lnTo>
                  <a:pt x="2828" y="962"/>
                </a:lnTo>
                <a:lnTo>
                  <a:pt x="2817" y="961"/>
                </a:lnTo>
                <a:lnTo>
                  <a:pt x="2807" y="960"/>
                </a:lnTo>
                <a:lnTo>
                  <a:pt x="2774" y="953"/>
                </a:lnTo>
                <a:lnTo>
                  <a:pt x="2708" y="944"/>
                </a:lnTo>
                <a:lnTo>
                  <a:pt x="2676" y="939"/>
                </a:lnTo>
                <a:lnTo>
                  <a:pt x="2644" y="931"/>
                </a:lnTo>
                <a:lnTo>
                  <a:pt x="2614" y="921"/>
                </a:lnTo>
                <a:lnTo>
                  <a:pt x="2610" y="920"/>
                </a:lnTo>
                <a:lnTo>
                  <a:pt x="2579" y="906"/>
                </a:lnTo>
                <a:lnTo>
                  <a:pt x="2564" y="898"/>
                </a:lnTo>
                <a:lnTo>
                  <a:pt x="2534" y="875"/>
                </a:lnTo>
                <a:lnTo>
                  <a:pt x="2503" y="848"/>
                </a:lnTo>
                <a:lnTo>
                  <a:pt x="2490" y="831"/>
                </a:lnTo>
                <a:lnTo>
                  <a:pt x="2474" y="812"/>
                </a:lnTo>
                <a:lnTo>
                  <a:pt x="2459" y="791"/>
                </a:lnTo>
                <a:lnTo>
                  <a:pt x="2444" y="768"/>
                </a:lnTo>
                <a:lnTo>
                  <a:pt x="2430" y="743"/>
                </a:lnTo>
                <a:lnTo>
                  <a:pt x="2415" y="715"/>
                </a:lnTo>
                <a:lnTo>
                  <a:pt x="2400" y="685"/>
                </a:lnTo>
                <a:lnTo>
                  <a:pt x="2386" y="652"/>
                </a:lnTo>
                <a:lnTo>
                  <a:pt x="2371" y="616"/>
                </a:lnTo>
                <a:lnTo>
                  <a:pt x="2370" y="612"/>
                </a:lnTo>
                <a:lnTo>
                  <a:pt x="2354" y="573"/>
                </a:lnTo>
                <a:lnTo>
                  <a:pt x="2339" y="532"/>
                </a:lnTo>
                <a:lnTo>
                  <a:pt x="2324" y="486"/>
                </a:lnTo>
                <a:lnTo>
                  <a:pt x="2310" y="439"/>
                </a:lnTo>
                <a:lnTo>
                  <a:pt x="2309" y="436"/>
                </a:lnTo>
                <a:lnTo>
                  <a:pt x="2309" y="435"/>
                </a:lnTo>
                <a:lnTo>
                  <a:pt x="2307" y="431"/>
                </a:lnTo>
                <a:lnTo>
                  <a:pt x="2306" y="425"/>
                </a:lnTo>
                <a:lnTo>
                  <a:pt x="2303" y="412"/>
                </a:lnTo>
                <a:lnTo>
                  <a:pt x="2299" y="394"/>
                </a:lnTo>
                <a:lnTo>
                  <a:pt x="2294" y="372"/>
                </a:lnTo>
                <a:lnTo>
                  <a:pt x="2287" y="347"/>
                </a:lnTo>
                <a:lnTo>
                  <a:pt x="2280" y="319"/>
                </a:lnTo>
                <a:lnTo>
                  <a:pt x="2273" y="290"/>
                </a:lnTo>
                <a:lnTo>
                  <a:pt x="2256" y="231"/>
                </a:lnTo>
                <a:lnTo>
                  <a:pt x="2240" y="175"/>
                </a:lnTo>
                <a:lnTo>
                  <a:pt x="2233" y="149"/>
                </a:lnTo>
                <a:lnTo>
                  <a:pt x="2225" y="127"/>
                </a:lnTo>
                <a:lnTo>
                  <a:pt x="2218" y="109"/>
                </a:lnTo>
                <a:lnTo>
                  <a:pt x="2218" y="109"/>
                </a:lnTo>
                <a:lnTo>
                  <a:pt x="2212" y="97"/>
                </a:lnTo>
                <a:lnTo>
                  <a:pt x="2200" y="69"/>
                </a:lnTo>
                <a:lnTo>
                  <a:pt x="2194" y="54"/>
                </a:lnTo>
                <a:lnTo>
                  <a:pt x="2183" y="29"/>
                </a:lnTo>
                <a:lnTo>
                  <a:pt x="2176" y="19"/>
                </a:lnTo>
                <a:lnTo>
                  <a:pt x="2169" y="13"/>
                </a:lnTo>
                <a:lnTo>
                  <a:pt x="2164" y="10"/>
                </a:lnTo>
                <a:lnTo>
                  <a:pt x="2156" y="10"/>
                </a:lnTo>
                <a:lnTo>
                  <a:pt x="2149" y="13"/>
                </a:lnTo>
                <a:lnTo>
                  <a:pt x="2149" y="13"/>
                </a:lnTo>
                <a:lnTo>
                  <a:pt x="2136" y="21"/>
                </a:lnTo>
                <a:lnTo>
                  <a:pt x="2129" y="26"/>
                </a:lnTo>
                <a:lnTo>
                  <a:pt x="2122" y="35"/>
                </a:lnTo>
                <a:lnTo>
                  <a:pt x="2115" y="44"/>
                </a:lnTo>
                <a:lnTo>
                  <a:pt x="2107" y="54"/>
                </a:lnTo>
                <a:lnTo>
                  <a:pt x="2099" y="66"/>
                </a:lnTo>
                <a:lnTo>
                  <a:pt x="2080" y="97"/>
                </a:lnTo>
                <a:lnTo>
                  <a:pt x="2070" y="115"/>
                </a:lnTo>
                <a:lnTo>
                  <a:pt x="2059" y="134"/>
                </a:lnTo>
                <a:lnTo>
                  <a:pt x="2048" y="155"/>
                </a:lnTo>
                <a:lnTo>
                  <a:pt x="2023" y="203"/>
                </a:lnTo>
                <a:lnTo>
                  <a:pt x="1998" y="253"/>
                </a:lnTo>
                <a:lnTo>
                  <a:pt x="1972" y="307"/>
                </a:lnTo>
                <a:lnTo>
                  <a:pt x="1947" y="362"/>
                </a:lnTo>
                <a:lnTo>
                  <a:pt x="1896" y="472"/>
                </a:lnTo>
                <a:lnTo>
                  <a:pt x="1871" y="528"/>
                </a:lnTo>
                <a:lnTo>
                  <a:pt x="1848" y="580"/>
                </a:lnTo>
                <a:lnTo>
                  <a:pt x="1826" y="630"/>
                </a:lnTo>
                <a:lnTo>
                  <a:pt x="1805" y="675"/>
                </a:lnTo>
                <a:lnTo>
                  <a:pt x="1797" y="697"/>
                </a:lnTo>
                <a:lnTo>
                  <a:pt x="1787" y="717"/>
                </a:lnTo>
                <a:lnTo>
                  <a:pt x="1780" y="736"/>
                </a:lnTo>
                <a:lnTo>
                  <a:pt x="1772" y="753"/>
                </a:lnTo>
                <a:lnTo>
                  <a:pt x="1765" y="769"/>
                </a:lnTo>
                <a:lnTo>
                  <a:pt x="1759" y="783"/>
                </a:lnTo>
                <a:lnTo>
                  <a:pt x="1754" y="795"/>
                </a:lnTo>
                <a:lnTo>
                  <a:pt x="1750" y="805"/>
                </a:lnTo>
                <a:lnTo>
                  <a:pt x="1747" y="813"/>
                </a:lnTo>
                <a:lnTo>
                  <a:pt x="1744" y="819"/>
                </a:lnTo>
                <a:lnTo>
                  <a:pt x="1743" y="823"/>
                </a:lnTo>
                <a:lnTo>
                  <a:pt x="1743" y="823"/>
                </a:lnTo>
                <a:lnTo>
                  <a:pt x="1740" y="830"/>
                </a:lnTo>
                <a:lnTo>
                  <a:pt x="1728" y="855"/>
                </a:lnTo>
                <a:lnTo>
                  <a:pt x="1721" y="866"/>
                </a:lnTo>
                <a:lnTo>
                  <a:pt x="1711" y="877"/>
                </a:lnTo>
                <a:lnTo>
                  <a:pt x="1700" y="889"/>
                </a:lnTo>
                <a:lnTo>
                  <a:pt x="1686" y="902"/>
                </a:lnTo>
                <a:lnTo>
                  <a:pt x="1670" y="914"/>
                </a:lnTo>
                <a:lnTo>
                  <a:pt x="1652" y="925"/>
                </a:lnTo>
                <a:lnTo>
                  <a:pt x="1631" y="936"/>
                </a:lnTo>
                <a:lnTo>
                  <a:pt x="1627" y="938"/>
                </a:lnTo>
                <a:lnTo>
                  <a:pt x="1603" y="946"/>
                </a:lnTo>
                <a:lnTo>
                  <a:pt x="1576" y="953"/>
                </a:lnTo>
                <a:lnTo>
                  <a:pt x="1545" y="957"/>
                </a:lnTo>
                <a:lnTo>
                  <a:pt x="1512" y="960"/>
                </a:lnTo>
                <a:lnTo>
                  <a:pt x="1432" y="960"/>
                </a:lnTo>
                <a:lnTo>
                  <a:pt x="1393" y="961"/>
                </a:lnTo>
                <a:lnTo>
                  <a:pt x="1351" y="961"/>
                </a:lnTo>
                <a:lnTo>
                  <a:pt x="1302" y="962"/>
                </a:lnTo>
                <a:lnTo>
                  <a:pt x="1251" y="962"/>
                </a:lnTo>
                <a:lnTo>
                  <a:pt x="1197" y="964"/>
                </a:lnTo>
                <a:lnTo>
                  <a:pt x="1139" y="964"/>
                </a:lnTo>
                <a:lnTo>
                  <a:pt x="1079" y="965"/>
                </a:lnTo>
                <a:lnTo>
                  <a:pt x="952" y="968"/>
                </a:lnTo>
                <a:lnTo>
                  <a:pt x="819" y="969"/>
                </a:lnTo>
                <a:lnTo>
                  <a:pt x="554" y="975"/>
                </a:lnTo>
                <a:lnTo>
                  <a:pt x="490" y="975"/>
                </a:lnTo>
                <a:lnTo>
                  <a:pt x="430" y="976"/>
                </a:lnTo>
                <a:lnTo>
                  <a:pt x="370" y="978"/>
                </a:lnTo>
                <a:lnTo>
                  <a:pt x="314" y="979"/>
                </a:lnTo>
                <a:lnTo>
                  <a:pt x="260" y="979"/>
                </a:lnTo>
                <a:lnTo>
                  <a:pt x="210" y="980"/>
                </a:lnTo>
                <a:lnTo>
                  <a:pt x="165" y="980"/>
                </a:lnTo>
                <a:lnTo>
                  <a:pt x="123" y="982"/>
                </a:lnTo>
                <a:lnTo>
                  <a:pt x="87" y="982"/>
                </a:lnTo>
                <a:lnTo>
                  <a:pt x="72" y="983"/>
                </a:lnTo>
                <a:lnTo>
                  <a:pt x="5" y="983"/>
                </a:lnTo>
                <a:lnTo>
                  <a:pt x="2" y="985"/>
                </a:lnTo>
                <a:lnTo>
                  <a:pt x="0" y="985"/>
                </a:lnTo>
                <a:lnTo>
                  <a:pt x="0" y="975"/>
                </a:lnTo>
                <a:lnTo>
                  <a:pt x="2" y="975"/>
                </a:lnTo>
                <a:lnTo>
                  <a:pt x="5" y="973"/>
                </a:lnTo>
                <a:lnTo>
                  <a:pt x="72" y="973"/>
                </a:lnTo>
                <a:lnTo>
                  <a:pt x="87" y="972"/>
                </a:lnTo>
                <a:lnTo>
                  <a:pt x="123" y="972"/>
                </a:lnTo>
                <a:lnTo>
                  <a:pt x="165" y="971"/>
                </a:lnTo>
                <a:lnTo>
                  <a:pt x="210" y="971"/>
                </a:lnTo>
                <a:lnTo>
                  <a:pt x="260" y="969"/>
                </a:lnTo>
                <a:lnTo>
                  <a:pt x="314" y="969"/>
                </a:lnTo>
                <a:lnTo>
                  <a:pt x="370" y="968"/>
                </a:lnTo>
                <a:lnTo>
                  <a:pt x="430" y="967"/>
                </a:lnTo>
                <a:lnTo>
                  <a:pt x="490" y="965"/>
                </a:lnTo>
                <a:lnTo>
                  <a:pt x="554" y="965"/>
                </a:lnTo>
                <a:lnTo>
                  <a:pt x="819" y="960"/>
                </a:lnTo>
                <a:lnTo>
                  <a:pt x="952" y="958"/>
                </a:lnTo>
                <a:lnTo>
                  <a:pt x="1079" y="956"/>
                </a:lnTo>
                <a:lnTo>
                  <a:pt x="1139" y="954"/>
                </a:lnTo>
                <a:lnTo>
                  <a:pt x="1197" y="954"/>
                </a:lnTo>
                <a:lnTo>
                  <a:pt x="1251" y="953"/>
                </a:lnTo>
                <a:lnTo>
                  <a:pt x="1302" y="953"/>
                </a:lnTo>
                <a:lnTo>
                  <a:pt x="1351" y="951"/>
                </a:lnTo>
                <a:lnTo>
                  <a:pt x="1393" y="951"/>
                </a:lnTo>
                <a:lnTo>
                  <a:pt x="1432" y="950"/>
                </a:lnTo>
                <a:lnTo>
                  <a:pt x="1512" y="950"/>
                </a:lnTo>
                <a:lnTo>
                  <a:pt x="1545" y="947"/>
                </a:lnTo>
                <a:lnTo>
                  <a:pt x="1576" y="943"/>
                </a:lnTo>
                <a:lnTo>
                  <a:pt x="1603" y="936"/>
                </a:lnTo>
                <a:lnTo>
                  <a:pt x="1627" y="928"/>
                </a:lnTo>
                <a:lnTo>
                  <a:pt x="1645" y="918"/>
                </a:lnTo>
                <a:lnTo>
                  <a:pt x="1663" y="907"/>
                </a:lnTo>
                <a:lnTo>
                  <a:pt x="1679" y="895"/>
                </a:lnTo>
                <a:lnTo>
                  <a:pt x="1693" y="882"/>
                </a:lnTo>
                <a:lnTo>
                  <a:pt x="1704" y="870"/>
                </a:lnTo>
                <a:lnTo>
                  <a:pt x="1714" y="859"/>
                </a:lnTo>
                <a:lnTo>
                  <a:pt x="1721" y="848"/>
                </a:lnTo>
                <a:lnTo>
                  <a:pt x="1732" y="826"/>
                </a:lnTo>
                <a:lnTo>
                  <a:pt x="1733" y="822"/>
                </a:lnTo>
                <a:lnTo>
                  <a:pt x="1734" y="819"/>
                </a:lnTo>
                <a:lnTo>
                  <a:pt x="1736" y="816"/>
                </a:lnTo>
                <a:lnTo>
                  <a:pt x="1737" y="812"/>
                </a:lnTo>
                <a:lnTo>
                  <a:pt x="1740" y="806"/>
                </a:lnTo>
                <a:lnTo>
                  <a:pt x="1743" y="798"/>
                </a:lnTo>
                <a:lnTo>
                  <a:pt x="1747" y="788"/>
                </a:lnTo>
                <a:lnTo>
                  <a:pt x="1752" y="776"/>
                </a:lnTo>
                <a:lnTo>
                  <a:pt x="1758" y="762"/>
                </a:lnTo>
                <a:lnTo>
                  <a:pt x="1765" y="746"/>
                </a:lnTo>
                <a:lnTo>
                  <a:pt x="1773" y="729"/>
                </a:lnTo>
                <a:lnTo>
                  <a:pt x="1780" y="710"/>
                </a:lnTo>
                <a:lnTo>
                  <a:pt x="1790" y="690"/>
                </a:lnTo>
                <a:lnTo>
                  <a:pt x="1798" y="668"/>
                </a:lnTo>
                <a:lnTo>
                  <a:pt x="1819" y="623"/>
                </a:lnTo>
                <a:lnTo>
                  <a:pt x="1841" y="573"/>
                </a:lnTo>
                <a:lnTo>
                  <a:pt x="1864" y="521"/>
                </a:lnTo>
                <a:lnTo>
                  <a:pt x="1889" y="465"/>
                </a:lnTo>
                <a:lnTo>
                  <a:pt x="1940" y="355"/>
                </a:lnTo>
                <a:lnTo>
                  <a:pt x="1965" y="300"/>
                </a:lnTo>
                <a:lnTo>
                  <a:pt x="1991" y="246"/>
                </a:lnTo>
                <a:lnTo>
                  <a:pt x="2016" y="196"/>
                </a:lnTo>
                <a:lnTo>
                  <a:pt x="2040" y="151"/>
                </a:lnTo>
                <a:lnTo>
                  <a:pt x="2052" y="127"/>
                </a:lnTo>
                <a:lnTo>
                  <a:pt x="2063" y="108"/>
                </a:lnTo>
                <a:lnTo>
                  <a:pt x="2073" y="90"/>
                </a:lnTo>
                <a:lnTo>
                  <a:pt x="2092" y="60"/>
                </a:lnTo>
                <a:lnTo>
                  <a:pt x="2100" y="47"/>
                </a:lnTo>
                <a:lnTo>
                  <a:pt x="2109" y="37"/>
                </a:lnTo>
                <a:lnTo>
                  <a:pt x="2115" y="28"/>
                </a:lnTo>
                <a:lnTo>
                  <a:pt x="2122" y="19"/>
                </a:lnTo>
                <a:lnTo>
                  <a:pt x="2129" y="14"/>
                </a:lnTo>
                <a:lnTo>
                  <a:pt x="2142" y="6"/>
                </a:lnTo>
                <a:lnTo>
                  <a:pt x="2144" y="4"/>
                </a:lnTo>
                <a:lnTo>
                  <a:pt x="2156" y="0"/>
                </a:lnTo>
                <a:close/>
              </a:path>
            </a:pathLst>
          </a:custGeom>
          <a:solidFill>
            <a:srgbClr val="67F7D0"/>
          </a:solidFill>
          <a:ln w="0">
            <a:solidFill>
              <a:schemeClr val="bg2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94" name="Group 293"/>
          <p:cNvGrpSpPr/>
          <p:nvPr/>
        </p:nvGrpSpPr>
        <p:grpSpPr>
          <a:xfrm>
            <a:off x="5079318" y="4700017"/>
            <a:ext cx="6215220" cy="412981"/>
            <a:chOff x="2481263" y="5010945"/>
            <a:chExt cx="7215187" cy="479425"/>
          </a:xfrm>
        </p:grpSpPr>
        <p:sp>
          <p:nvSpPr>
            <p:cNvPr id="169" name="Line 112"/>
            <p:cNvSpPr>
              <a:spLocks noChangeShapeType="1"/>
            </p:cNvSpPr>
            <p:nvPr/>
          </p:nvSpPr>
          <p:spPr bwMode="auto">
            <a:xfrm flipH="1" flipV="1">
              <a:off x="6486525" y="5484020"/>
              <a:ext cx="3209925" cy="1588"/>
            </a:xfrm>
            <a:prstGeom prst="line">
              <a:avLst/>
            </a:prstGeom>
            <a:noFill/>
            <a:ln w="6350">
              <a:solidFill>
                <a:schemeClr val="accent2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Line 113"/>
            <p:cNvSpPr>
              <a:spLocks noChangeShapeType="1"/>
            </p:cNvSpPr>
            <p:nvPr/>
          </p:nvSpPr>
          <p:spPr bwMode="auto">
            <a:xfrm flipH="1">
              <a:off x="6481763" y="5484020"/>
              <a:ext cx="4763" cy="0"/>
            </a:xfrm>
            <a:prstGeom prst="line">
              <a:avLst/>
            </a:prstGeom>
            <a:noFill/>
            <a:ln w="6350">
              <a:solidFill>
                <a:schemeClr val="accent2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Line 114"/>
            <p:cNvSpPr>
              <a:spLocks noChangeShapeType="1"/>
            </p:cNvSpPr>
            <p:nvPr/>
          </p:nvSpPr>
          <p:spPr bwMode="auto">
            <a:xfrm flipH="1">
              <a:off x="6469063" y="5484020"/>
              <a:ext cx="12700" cy="1588"/>
            </a:xfrm>
            <a:prstGeom prst="line">
              <a:avLst/>
            </a:prstGeom>
            <a:noFill/>
            <a:ln w="6350">
              <a:solidFill>
                <a:schemeClr val="accent2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Line 115"/>
            <p:cNvSpPr>
              <a:spLocks noChangeShapeType="1"/>
            </p:cNvSpPr>
            <p:nvPr/>
          </p:nvSpPr>
          <p:spPr bwMode="auto">
            <a:xfrm flipH="1">
              <a:off x="6445250" y="5485607"/>
              <a:ext cx="23813" cy="3175"/>
            </a:xfrm>
            <a:prstGeom prst="line">
              <a:avLst/>
            </a:prstGeom>
            <a:noFill/>
            <a:ln w="6350">
              <a:solidFill>
                <a:schemeClr val="accent2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Line 116"/>
            <p:cNvSpPr>
              <a:spLocks noChangeShapeType="1"/>
            </p:cNvSpPr>
            <p:nvPr/>
          </p:nvSpPr>
          <p:spPr bwMode="auto">
            <a:xfrm flipH="1">
              <a:off x="6416675" y="5488782"/>
              <a:ext cx="28575" cy="1588"/>
            </a:xfrm>
            <a:prstGeom prst="line">
              <a:avLst/>
            </a:prstGeom>
            <a:noFill/>
            <a:ln w="6350">
              <a:solidFill>
                <a:schemeClr val="accent2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Line 117"/>
            <p:cNvSpPr>
              <a:spLocks noChangeShapeType="1"/>
            </p:cNvSpPr>
            <p:nvPr/>
          </p:nvSpPr>
          <p:spPr bwMode="auto">
            <a:xfrm flipH="1">
              <a:off x="6383338" y="5490370"/>
              <a:ext cx="33338" cy="0"/>
            </a:xfrm>
            <a:prstGeom prst="line">
              <a:avLst/>
            </a:prstGeom>
            <a:noFill/>
            <a:ln w="6350">
              <a:solidFill>
                <a:schemeClr val="accent2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Line 118"/>
            <p:cNvSpPr>
              <a:spLocks noChangeShapeType="1"/>
            </p:cNvSpPr>
            <p:nvPr/>
          </p:nvSpPr>
          <p:spPr bwMode="auto">
            <a:xfrm flipH="1" flipV="1">
              <a:off x="6345238" y="5488782"/>
              <a:ext cx="38100" cy="1588"/>
            </a:xfrm>
            <a:prstGeom prst="line">
              <a:avLst/>
            </a:prstGeom>
            <a:noFill/>
            <a:ln w="6350">
              <a:solidFill>
                <a:schemeClr val="accent2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Line 119"/>
            <p:cNvSpPr>
              <a:spLocks noChangeShapeType="1"/>
            </p:cNvSpPr>
            <p:nvPr/>
          </p:nvSpPr>
          <p:spPr bwMode="auto">
            <a:xfrm flipH="1" flipV="1">
              <a:off x="6307138" y="5482432"/>
              <a:ext cx="38100" cy="6350"/>
            </a:xfrm>
            <a:prstGeom prst="line">
              <a:avLst/>
            </a:prstGeom>
            <a:noFill/>
            <a:ln w="6350">
              <a:solidFill>
                <a:schemeClr val="accent2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Line 120"/>
            <p:cNvSpPr>
              <a:spLocks noChangeShapeType="1"/>
            </p:cNvSpPr>
            <p:nvPr/>
          </p:nvSpPr>
          <p:spPr bwMode="auto">
            <a:xfrm flipH="1" flipV="1">
              <a:off x="6264275" y="5472907"/>
              <a:ext cx="42863" cy="9525"/>
            </a:xfrm>
            <a:prstGeom prst="line">
              <a:avLst/>
            </a:prstGeom>
            <a:noFill/>
            <a:ln w="6350">
              <a:solidFill>
                <a:schemeClr val="accent2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Line 121"/>
            <p:cNvSpPr>
              <a:spLocks noChangeShapeType="1"/>
            </p:cNvSpPr>
            <p:nvPr/>
          </p:nvSpPr>
          <p:spPr bwMode="auto">
            <a:xfrm flipH="1" flipV="1">
              <a:off x="6224588" y="5458620"/>
              <a:ext cx="39688" cy="14288"/>
            </a:xfrm>
            <a:prstGeom prst="line">
              <a:avLst/>
            </a:prstGeom>
            <a:noFill/>
            <a:ln w="6350">
              <a:solidFill>
                <a:schemeClr val="accent2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Line 122"/>
            <p:cNvSpPr>
              <a:spLocks noChangeShapeType="1"/>
            </p:cNvSpPr>
            <p:nvPr/>
          </p:nvSpPr>
          <p:spPr bwMode="auto">
            <a:xfrm flipH="1" flipV="1">
              <a:off x="6186488" y="5437982"/>
              <a:ext cx="38100" cy="20638"/>
            </a:xfrm>
            <a:prstGeom prst="line">
              <a:avLst/>
            </a:prstGeom>
            <a:noFill/>
            <a:ln w="6350">
              <a:solidFill>
                <a:schemeClr val="accent2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Line 123"/>
            <p:cNvSpPr>
              <a:spLocks noChangeShapeType="1"/>
            </p:cNvSpPr>
            <p:nvPr/>
          </p:nvSpPr>
          <p:spPr bwMode="auto">
            <a:xfrm flipH="1" flipV="1">
              <a:off x="6151563" y="5409407"/>
              <a:ext cx="34925" cy="28575"/>
            </a:xfrm>
            <a:prstGeom prst="line">
              <a:avLst/>
            </a:prstGeom>
            <a:noFill/>
            <a:ln w="6350">
              <a:solidFill>
                <a:schemeClr val="accent2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Line 124"/>
            <p:cNvSpPr>
              <a:spLocks noChangeShapeType="1"/>
            </p:cNvSpPr>
            <p:nvPr/>
          </p:nvSpPr>
          <p:spPr bwMode="auto">
            <a:xfrm flipH="1" flipV="1">
              <a:off x="6119813" y="5374482"/>
              <a:ext cx="31750" cy="34925"/>
            </a:xfrm>
            <a:prstGeom prst="line">
              <a:avLst/>
            </a:prstGeom>
            <a:noFill/>
            <a:ln w="6350">
              <a:solidFill>
                <a:schemeClr val="accent2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Line 125"/>
            <p:cNvSpPr>
              <a:spLocks noChangeShapeType="1"/>
            </p:cNvSpPr>
            <p:nvPr/>
          </p:nvSpPr>
          <p:spPr bwMode="auto">
            <a:xfrm flipH="1" flipV="1">
              <a:off x="6094413" y="5328445"/>
              <a:ext cx="25400" cy="46038"/>
            </a:xfrm>
            <a:prstGeom prst="line">
              <a:avLst/>
            </a:prstGeom>
            <a:noFill/>
            <a:ln w="6350">
              <a:solidFill>
                <a:schemeClr val="accent2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Line 126"/>
            <p:cNvSpPr>
              <a:spLocks noChangeShapeType="1"/>
            </p:cNvSpPr>
            <p:nvPr/>
          </p:nvSpPr>
          <p:spPr bwMode="auto">
            <a:xfrm flipH="1" flipV="1">
              <a:off x="5970588" y="5058570"/>
              <a:ext cx="123825" cy="269875"/>
            </a:xfrm>
            <a:prstGeom prst="line">
              <a:avLst/>
            </a:prstGeom>
            <a:noFill/>
            <a:ln w="6350">
              <a:solidFill>
                <a:schemeClr val="accent2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Line 127"/>
            <p:cNvSpPr>
              <a:spLocks noChangeShapeType="1"/>
            </p:cNvSpPr>
            <p:nvPr/>
          </p:nvSpPr>
          <p:spPr bwMode="auto">
            <a:xfrm flipH="1" flipV="1">
              <a:off x="5969000" y="5053807"/>
              <a:ext cx="1588" cy="4763"/>
            </a:xfrm>
            <a:prstGeom prst="line">
              <a:avLst/>
            </a:prstGeom>
            <a:noFill/>
            <a:ln w="6350">
              <a:solidFill>
                <a:schemeClr val="accent2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Line 128"/>
            <p:cNvSpPr>
              <a:spLocks noChangeShapeType="1"/>
            </p:cNvSpPr>
            <p:nvPr/>
          </p:nvSpPr>
          <p:spPr bwMode="auto">
            <a:xfrm flipH="1" flipV="1">
              <a:off x="5964238" y="5047457"/>
              <a:ext cx="4763" cy="6350"/>
            </a:xfrm>
            <a:prstGeom prst="line">
              <a:avLst/>
            </a:prstGeom>
            <a:noFill/>
            <a:ln w="6350">
              <a:solidFill>
                <a:schemeClr val="accent2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Line 129"/>
            <p:cNvSpPr>
              <a:spLocks noChangeShapeType="1"/>
            </p:cNvSpPr>
            <p:nvPr/>
          </p:nvSpPr>
          <p:spPr bwMode="auto">
            <a:xfrm flipH="1" flipV="1">
              <a:off x="5957888" y="5039520"/>
              <a:ext cx="6350" cy="7938"/>
            </a:xfrm>
            <a:prstGeom prst="line">
              <a:avLst/>
            </a:prstGeom>
            <a:noFill/>
            <a:ln w="6350">
              <a:solidFill>
                <a:schemeClr val="accent2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Line 130"/>
            <p:cNvSpPr>
              <a:spLocks noChangeShapeType="1"/>
            </p:cNvSpPr>
            <p:nvPr/>
          </p:nvSpPr>
          <p:spPr bwMode="auto">
            <a:xfrm flipH="1" flipV="1">
              <a:off x="5948363" y="5028407"/>
              <a:ext cx="9525" cy="11113"/>
            </a:xfrm>
            <a:prstGeom prst="line">
              <a:avLst/>
            </a:prstGeom>
            <a:noFill/>
            <a:ln w="6350">
              <a:solidFill>
                <a:schemeClr val="accent2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Line 131"/>
            <p:cNvSpPr>
              <a:spLocks noChangeShapeType="1"/>
            </p:cNvSpPr>
            <p:nvPr/>
          </p:nvSpPr>
          <p:spPr bwMode="auto">
            <a:xfrm flipH="1" flipV="1">
              <a:off x="5938838" y="5018882"/>
              <a:ext cx="9525" cy="9525"/>
            </a:xfrm>
            <a:prstGeom prst="line">
              <a:avLst/>
            </a:prstGeom>
            <a:noFill/>
            <a:ln w="6350">
              <a:solidFill>
                <a:schemeClr val="accent2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Line 132"/>
            <p:cNvSpPr>
              <a:spLocks noChangeShapeType="1"/>
            </p:cNvSpPr>
            <p:nvPr/>
          </p:nvSpPr>
          <p:spPr bwMode="auto">
            <a:xfrm flipH="1" flipV="1">
              <a:off x="5924550" y="5012532"/>
              <a:ext cx="14288" cy="6350"/>
            </a:xfrm>
            <a:prstGeom prst="line">
              <a:avLst/>
            </a:prstGeom>
            <a:noFill/>
            <a:ln w="6350">
              <a:solidFill>
                <a:schemeClr val="accent2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Line 133"/>
            <p:cNvSpPr>
              <a:spLocks noChangeShapeType="1"/>
            </p:cNvSpPr>
            <p:nvPr/>
          </p:nvSpPr>
          <p:spPr bwMode="auto">
            <a:xfrm flipH="1" flipV="1">
              <a:off x="5907088" y="5010945"/>
              <a:ext cx="17463" cy="1588"/>
            </a:xfrm>
            <a:prstGeom prst="line">
              <a:avLst/>
            </a:prstGeom>
            <a:noFill/>
            <a:ln w="6350">
              <a:solidFill>
                <a:schemeClr val="accent2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Line 134"/>
            <p:cNvSpPr>
              <a:spLocks noChangeShapeType="1"/>
            </p:cNvSpPr>
            <p:nvPr/>
          </p:nvSpPr>
          <p:spPr bwMode="auto">
            <a:xfrm flipH="1">
              <a:off x="5889625" y="5010945"/>
              <a:ext cx="17463" cy="6350"/>
            </a:xfrm>
            <a:prstGeom prst="line">
              <a:avLst/>
            </a:prstGeom>
            <a:noFill/>
            <a:ln w="6350">
              <a:solidFill>
                <a:schemeClr val="accent2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Line 135"/>
            <p:cNvSpPr>
              <a:spLocks noChangeShapeType="1"/>
            </p:cNvSpPr>
            <p:nvPr/>
          </p:nvSpPr>
          <p:spPr bwMode="auto">
            <a:xfrm flipH="1">
              <a:off x="5867400" y="5017295"/>
              <a:ext cx="22225" cy="15875"/>
            </a:xfrm>
            <a:prstGeom prst="line">
              <a:avLst/>
            </a:prstGeom>
            <a:noFill/>
            <a:ln w="6350">
              <a:solidFill>
                <a:schemeClr val="accent2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Line 136"/>
            <p:cNvSpPr>
              <a:spLocks noChangeShapeType="1"/>
            </p:cNvSpPr>
            <p:nvPr/>
          </p:nvSpPr>
          <p:spPr bwMode="auto">
            <a:xfrm flipH="1">
              <a:off x="5846763" y="5033170"/>
              <a:ext cx="20638" cy="25400"/>
            </a:xfrm>
            <a:prstGeom prst="line">
              <a:avLst/>
            </a:prstGeom>
            <a:noFill/>
            <a:ln w="6350">
              <a:solidFill>
                <a:schemeClr val="accent2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Line 137"/>
            <p:cNvSpPr>
              <a:spLocks noChangeShapeType="1"/>
            </p:cNvSpPr>
            <p:nvPr/>
          </p:nvSpPr>
          <p:spPr bwMode="auto">
            <a:xfrm flipH="1">
              <a:off x="5811838" y="5058570"/>
              <a:ext cx="34925" cy="49213"/>
            </a:xfrm>
            <a:prstGeom prst="line">
              <a:avLst/>
            </a:prstGeom>
            <a:noFill/>
            <a:ln w="6350">
              <a:solidFill>
                <a:schemeClr val="accent2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Line 138"/>
            <p:cNvSpPr>
              <a:spLocks noChangeShapeType="1"/>
            </p:cNvSpPr>
            <p:nvPr/>
          </p:nvSpPr>
          <p:spPr bwMode="auto">
            <a:xfrm flipH="1">
              <a:off x="5773738" y="5107782"/>
              <a:ext cx="38100" cy="49213"/>
            </a:xfrm>
            <a:prstGeom prst="line">
              <a:avLst/>
            </a:prstGeom>
            <a:noFill/>
            <a:ln w="6350">
              <a:solidFill>
                <a:schemeClr val="accent2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Line 139"/>
            <p:cNvSpPr>
              <a:spLocks noChangeShapeType="1"/>
            </p:cNvSpPr>
            <p:nvPr/>
          </p:nvSpPr>
          <p:spPr bwMode="auto">
            <a:xfrm flipH="1">
              <a:off x="5732463" y="5156995"/>
              <a:ext cx="41275" cy="53975"/>
            </a:xfrm>
            <a:prstGeom prst="line">
              <a:avLst/>
            </a:prstGeom>
            <a:noFill/>
            <a:ln w="6350">
              <a:solidFill>
                <a:schemeClr val="accent2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Line 140"/>
            <p:cNvSpPr>
              <a:spLocks noChangeShapeType="1"/>
            </p:cNvSpPr>
            <p:nvPr/>
          </p:nvSpPr>
          <p:spPr bwMode="auto">
            <a:xfrm flipH="1">
              <a:off x="5688013" y="5210970"/>
              <a:ext cx="44450" cy="52388"/>
            </a:xfrm>
            <a:prstGeom prst="line">
              <a:avLst/>
            </a:prstGeom>
            <a:noFill/>
            <a:ln w="6350">
              <a:solidFill>
                <a:schemeClr val="accent2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Line 141"/>
            <p:cNvSpPr>
              <a:spLocks noChangeShapeType="1"/>
            </p:cNvSpPr>
            <p:nvPr/>
          </p:nvSpPr>
          <p:spPr bwMode="auto">
            <a:xfrm flipH="1">
              <a:off x="5635625" y="5263357"/>
              <a:ext cx="52388" cy="49213"/>
            </a:xfrm>
            <a:prstGeom prst="line">
              <a:avLst/>
            </a:prstGeom>
            <a:noFill/>
            <a:ln w="6350">
              <a:solidFill>
                <a:schemeClr val="accent2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Line 142"/>
            <p:cNvSpPr>
              <a:spLocks noChangeShapeType="1"/>
            </p:cNvSpPr>
            <p:nvPr/>
          </p:nvSpPr>
          <p:spPr bwMode="auto">
            <a:xfrm flipH="1">
              <a:off x="5578475" y="5312570"/>
              <a:ext cx="57150" cy="46038"/>
            </a:xfrm>
            <a:prstGeom prst="line">
              <a:avLst/>
            </a:prstGeom>
            <a:noFill/>
            <a:ln w="6350">
              <a:solidFill>
                <a:schemeClr val="accent2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Line 143"/>
            <p:cNvSpPr>
              <a:spLocks noChangeShapeType="1"/>
            </p:cNvSpPr>
            <p:nvPr/>
          </p:nvSpPr>
          <p:spPr bwMode="auto">
            <a:xfrm flipH="1">
              <a:off x="5513388" y="5358607"/>
              <a:ext cx="65088" cy="44450"/>
            </a:xfrm>
            <a:prstGeom prst="line">
              <a:avLst/>
            </a:prstGeom>
            <a:noFill/>
            <a:ln w="6350">
              <a:solidFill>
                <a:schemeClr val="accent2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Line 144"/>
            <p:cNvSpPr>
              <a:spLocks noChangeShapeType="1"/>
            </p:cNvSpPr>
            <p:nvPr/>
          </p:nvSpPr>
          <p:spPr bwMode="auto">
            <a:xfrm flipH="1">
              <a:off x="5467350" y="5403057"/>
              <a:ext cx="46038" cy="19050"/>
            </a:xfrm>
            <a:prstGeom prst="line">
              <a:avLst/>
            </a:prstGeom>
            <a:noFill/>
            <a:ln w="6350">
              <a:solidFill>
                <a:schemeClr val="accent2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Line 145"/>
            <p:cNvSpPr>
              <a:spLocks noChangeShapeType="1"/>
            </p:cNvSpPr>
            <p:nvPr/>
          </p:nvSpPr>
          <p:spPr bwMode="auto">
            <a:xfrm flipH="1">
              <a:off x="5411788" y="5422107"/>
              <a:ext cx="55563" cy="17463"/>
            </a:xfrm>
            <a:prstGeom prst="line">
              <a:avLst/>
            </a:prstGeom>
            <a:noFill/>
            <a:ln w="6350">
              <a:solidFill>
                <a:schemeClr val="accent2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Line 146"/>
            <p:cNvSpPr>
              <a:spLocks noChangeShapeType="1"/>
            </p:cNvSpPr>
            <p:nvPr/>
          </p:nvSpPr>
          <p:spPr bwMode="auto">
            <a:xfrm flipH="1">
              <a:off x="5346700" y="5439570"/>
              <a:ext cx="65088" cy="14288"/>
            </a:xfrm>
            <a:prstGeom prst="line">
              <a:avLst/>
            </a:prstGeom>
            <a:noFill/>
            <a:ln w="6350">
              <a:solidFill>
                <a:schemeClr val="accent2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Line 147"/>
            <p:cNvSpPr>
              <a:spLocks noChangeShapeType="1"/>
            </p:cNvSpPr>
            <p:nvPr/>
          </p:nvSpPr>
          <p:spPr bwMode="auto">
            <a:xfrm flipH="1">
              <a:off x="5273675" y="5453857"/>
              <a:ext cx="73025" cy="11113"/>
            </a:xfrm>
            <a:prstGeom prst="line">
              <a:avLst/>
            </a:prstGeom>
            <a:noFill/>
            <a:ln w="6350">
              <a:solidFill>
                <a:schemeClr val="accent2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Line 148"/>
            <p:cNvSpPr>
              <a:spLocks noChangeShapeType="1"/>
            </p:cNvSpPr>
            <p:nvPr/>
          </p:nvSpPr>
          <p:spPr bwMode="auto">
            <a:xfrm flipH="1">
              <a:off x="5197475" y="5464970"/>
              <a:ext cx="76200" cy="7938"/>
            </a:xfrm>
            <a:prstGeom prst="line">
              <a:avLst/>
            </a:prstGeom>
            <a:noFill/>
            <a:ln w="6350">
              <a:solidFill>
                <a:schemeClr val="accent2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Line 149"/>
            <p:cNvSpPr>
              <a:spLocks noChangeShapeType="1"/>
            </p:cNvSpPr>
            <p:nvPr/>
          </p:nvSpPr>
          <p:spPr bwMode="auto">
            <a:xfrm flipH="1">
              <a:off x="5113338" y="5472907"/>
              <a:ext cx="84138" cy="6350"/>
            </a:xfrm>
            <a:prstGeom prst="line">
              <a:avLst/>
            </a:prstGeom>
            <a:noFill/>
            <a:ln w="6350">
              <a:solidFill>
                <a:schemeClr val="accent2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Line 150"/>
            <p:cNvSpPr>
              <a:spLocks noChangeShapeType="1"/>
            </p:cNvSpPr>
            <p:nvPr/>
          </p:nvSpPr>
          <p:spPr bwMode="auto">
            <a:xfrm flipH="1">
              <a:off x="5030788" y="5479257"/>
              <a:ext cx="82550" cy="3175"/>
            </a:xfrm>
            <a:prstGeom prst="line">
              <a:avLst/>
            </a:prstGeom>
            <a:noFill/>
            <a:ln w="6350">
              <a:solidFill>
                <a:schemeClr val="accent2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Line 151"/>
            <p:cNvSpPr>
              <a:spLocks noChangeShapeType="1"/>
            </p:cNvSpPr>
            <p:nvPr/>
          </p:nvSpPr>
          <p:spPr bwMode="auto">
            <a:xfrm flipH="1">
              <a:off x="4948238" y="5482432"/>
              <a:ext cx="82550" cy="0"/>
            </a:xfrm>
            <a:prstGeom prst="line">
              <a:avLst/>
            </a:prstGeom>
            <a:noFill/>
            <a:ln w="6350">
              <a:solidFill>
                <a:schemeClr val="accent2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Line 152"/>
            <p:cNvSpPr>
              <a:spLocks noChangeShapeType="1"/>
            </p:cNvSpPr>
            <p:nvPr/>
          </p:nvSpPr>
          <p:spPr bwMode="auto">
            <a:xfrm flipH="1" flipV="1">
              <a:off x="4865688" y="5479257"/>
              <a:ext cx="82550" cy="3175"/>
            </a:xfrm>
            <a:prstGeom prst="line">
              <a:avLst/>
            </a:prstGeom>
            <a:noFill/>
            <a:ln w="6350">
              <a:solidFill>
                <a:schemeClr val="accent2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Line 153"/>
            <p:cNvSpPr>
              <a:spLocks noChangeShapeType="1"/>
            </p:cNvSpPr>
            <p:nvPr/>
          </p:nvSpPr>
          <p:spPr bwMode="auto">
            <a:xfrm flipH="1" flipV="1">
              <a:off x="4789488" y="5476082"/>
              <a:ext cx="76200" cy="3175"/>
            </a:xfrm>
            <a:prstGeom prst="line">
              <a:avLst/>
            </a:prstGeom>
            <a:noFill/>
            <a:ln w="6350">
              <a:solidFill>
                <a:schemeClr val="accent2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Line 154"/>
            <p:cNvSpPr>
              <a:spLocks noChangeShapeType="1"/>
            </p:cNvSpPr>
            <p:nvPr/>
          </p:nvSpPr>
          <p:spPr bwMode="auto">
            <a:xfrm flipH="1" flipV="1">
              <a:off x="4719638" y="5468145"/>
              <a:ext cx="69850" cy="7938"/>
            </a:xfrm>
            <a:prstGeom prst="line">
              <a:avLst/>
            </a:prstGeom>
            <a:noFill/>
            <a:ln w="6350">
              <a:solidFill>
                <a:schemeClr val="accent2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Line 155"/>
            <p:cNvSpPr>
              <a:spLocks noChangeShapeType="1"/>
            </p:cNvSpPr>
            <p:nvPr/>
          </p:nvSpPr>
          <p:spPr bwMode="auto">
            <a:xfrm flipH="1" flipV="1">
              <a:off x="4656138" y="5460207"/>
              <a:ext cx="63500" cy="7938"/>
            </a:xfrm>
            <a:prstGeom prst="line">
              <a:avLst/>
            </a:prstGeom>
            <a:noFill/>
            <a:ln w="6350">
              <a:solidFill>
                <a:schemeClr val="accent2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" name="Line 156"/>
            <p:cNvSpPr>
              <a:spLocks noChangeShapeType="1"/>
            </p:cNvSpPr>
            <p:nvPr/>
          </p:nvSpPr>
          <p:spPr bwMode="auto">
            <a:xfrm flipH="1" flipV="1">
              <a:off x="4603750" y="5447507"/>
              <a:ext cx="52388" cy="12700"/>
            </a:xfrm>
            <a:prstGeom prst="line">
              <a:avLst/>
            </a:prstGeom>
            <a:noFill/>
            <a:ln w="6350">
              <a:solidFill>
                <a:schemeClr val="accent2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4" name="Line 157"/>
            <p:cNvSpPr>
              <a:spLocks noChangeShapeType="1"/>
            </p:cNvSpPr>
            <p:nvPr/>
          </p:nvSpPr>
          <p:spPr bwMode="auto">
            <a:xfrm flipH="1" flipV="1">
              <a:off x="4552950" y="5433220"/>
              <a:ext cx="50800" cy="14288"/>
            </a:xfrm>
            <a:prstGeom prst="line">
              <a:avLst/>
            </a:prstGeom>
            <a:noFill/>
            <a:ln w="6350">
              <a:solidFill>
                <a:schemeClr val="accent2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" name="Line 158"/>
            <p:cNvSpPr>
              <a:spLocks noChangeShapeType="1"/>
            </p:cNvSpPr>
            <p:nvPr/>
          </p:nvSpPr>
          <p:spPr bwMode="auto">
            <a:xfrm flipH="1" flipV="1">
              <a:off x="4494213" y="5418932"/>
              <a:ext cx="58738" cy="14288"/>
            </a:xfrm>
            <a:prstGeom prst="line">
              <a:avLst/>
            </a:prstGeom>
            <a:noFill/>
            <a:ln w="6350">
              <a:solidFill>
                <a:schemeClr val="accent2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" name="Line 159"/>
            <p:cNvSpPr>
              <a:spLocks noChangeShapeType="1"/>
            </p:cNvSpPr>
            <p:nvPr/>
          </p:nvSpPr>
          <p:spPr bwMode="auto">
            <a:xfrm flipH="1" flipV="1">
              <a:off x="4425950" y="5401470"/>
              <a:ext cx="68263" cy="17463"/>
            </a:xfrm>
            <a:prstGeom prst="line">
              <a:avLst/>
            </a:prstGeom>
            <a:noFill/>
            <a:ln w="6350">
              <a:solidFill>
                <a:schemeClr val="accent2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" name="Line 160"/>
            <p:cNvSpPr>
              <a:spLocks noChangeShapeType="1"/>
            </p:cNvSpPr>
            <p:nvPr/>
          </p:nvSpPr>
          <p:spPr bwMode="auto">
            <a:xfrm flipH="1" flipV="1">
              <a:off x="4351338" y="5384007"/>
              <a:ext cx="74613" cy="17463"/>
            </a:xfrm>
            <a:prstGeom prst="line">
              <a:avLst/>
            </a:prstGeom>
            <a:noFill/>
            <a:ln w="6350">
              <a:solidFill>
                <a:schemeClr val="accent2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" name="Line 161"/>
            <p:cNvSpPr>
              <a:spLocks noChangeShapeType="1"/>
            </p:cNvSpPr>
            <p:nvPr/>
          </p:nvSpPr>
          <p:spPr bwMode="auto">
            <a:xfrm flipH="1" flipV="1">
              <a:off x="4270375" y="5363370"/>
              <a:ext cx="80963" cy="20638"/>
            </a:xfrm>
            <a:prstGeom prst="line">
              <a:avLst/>
            </a:prstGeom>
            <a:noFill/>
            <a:ln w="6350">
              <a:solidFill>
                <a:schemeClr val="accent2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" name="Line 162"/>
            <p:cNvSpPr>
              <a:spLocks noChangeShapeType="1"/>
            </p:cNvSpPr>
            <p:nvPr/>
          </p:nvSpPr>
          <p:spPr bwMode="auto">
            <a:xfrm flipH="1" flipV="1">
              <a:off x="4186238" y="5345907"/>
              <a:ext cx="84138" cy="17463"/>
            </a:xfrm>
            <a:prstGeom prst="line">
              <a:avLst/>
            </a:prstGeom>
            <a:noFill/>
            <a:ln w="6350">
              <a:solidFill>
                <a:schemeClr val="accent2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" name="Line 163"/>
            <p:cNvSpPr>
              <a:spLocks noChangeShapeType="1"/>
            </p:cNvSpPr>
            <p:nvPr/>
          </p:nvSpPr>
          <p:spPr bwMode="auto">
            <a:xfrm flipH="1" flipV="1">
              <a:off x="4102100" y="5330032"/>
              <a:ext cx="84138" cy="15875"/>
            </a:xfrm>
            <a:prstGeom prst="line">
              <a:avLst/>
            </a:prstGeom>
            <a:noFill/>
            <a:ln w="6350">
              <a:solidFill>
                <a:schemeClr val="accent2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" name="Line 164"/>
            <p:cNvSpPr>
              <a:spLocks noChangeShapeType="1"/>
            </p:cNvSpPr>
            <p:nvPr/>
          </p:nvSpPr>
          <p:spPr bwMode="auto">
            <a:xfrm flipH="1" flipV="1">
              <a:off x="4017963" y="5315745"/>
              <a:ext cx="84138" cy="14288"/>
            </a:xfrm>
            <a:prstGeom prst="line">
              <a:avLst/>
            </a:prstGeom>
            <a:noFill/>
            <a:ln w="6350">
              <a:solidFill>
                <a:schemeClr val="accent2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" name="Line 165"/>
            <p:cNvSpPr>
              <a:spLocks noChangeShapeType="1"/>
            </p:cNvSpPr>
            <p:nvPr/>
          </p:nvSpPr>
          <p:spPr bwMode="auto">
            <a:xfrm flipH="1" flipV="1">
              <a:off x="3932238" y="5303045"/>
              <a:ext cx="85725" cy="12700"/>
            </a:xfrm>
            <a:prstGeom prst="line">
              <a:avLst/>
            </a:prstGeom>
            <a:noFill/>
            <a:ln w="6350">
              <a:solidFill>
                <a:schemeClr val="accent2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Line 166"/>
            <p:cNvSpPr>
              <a:spLocks noChangeShapeType="1"/>
            </p:cNvSpPr>
            <p:nvPr/>
          </p:nvSpPr>
          <p:spPr bwMode="auto">
            <a:xfrm flipH="1" flipV="1">
              <a:off x="3854450" y="5293520"/>
              <a:ext cx="77788" cy="9525"/>
            </a:xfrm>
            <a:prstGeom prst="line">
              <a:avLst/>
            </a:prstGeom>
            <a:noFill/>
            <a:ln w="6350">
              <a:solidFill>
                <a:schemeClr val="accent2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" name="Line 167"/>
            <p:cNvSpPr>
              <a:spLocks noChangeShapeType="1"/>
            </p:cNvSpPr>
            <p:nvPr/>
          </p:nvSpPr>
          <p:spPr bwMode="auto">
            <a:xfrm flipH="1" flipV="1">
              <a:off x="3776663" y="5287170"/>
              <a:ext cx="77788" cy="6350"/>
            </a:xfrm>
            <a:prstGeom prst="line">
              <a:avLst/>
            </a:prstGeom>
            <a:noFill/>
            <a:ln w="6350">
              <a:solidFill>
                <a:schemeClr val="accent2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" name="Line 168"/>
            <p:cNvSpPr>
              <a:spLocks noChangeShapeType="1"/>
            </p:cNvSpPr>
            <p:nvPr/>
          </p:nvSpPr>
          <p:spPr bwMode="auto">
            <a:xfrm flipH="1" flipV="1">
              <a:off x="3706813" y="5282407"/>
              <a:ext cx="69850" cy="4763"/>
            </a:xfrm>
            <a:prstGeom prst="line">
              <a:avLst/>
            </a:prstGeom>
            <a:noFill/>
            <a:ln w="6350">
              <a:solidFill>
                <a:schemeClr val="accent2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6" name="Line 169"/>
            <p:cNvSpPr>
              <a:spLocks noChangeShapeType="1"/>
            </p:cNvSpPr>
            <p:nvPr/>
          </p:nvSpPr>
          <p:spPr bwMode="auto">
            <a:xfrm flipH="1">
              <a:off x="3648075" y="5282407"/>
              <a:ext cx="58738" cy="1588"/>
            </a:xfrm>
            <a:prstGeom prst="line">
              <a:avLst/>
            </a:prstGeom>
            <a:noFill/>
            <a:ln w="6350">
              <a:solidFill>
                <a:schemeClr val="accent2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7" name="Line 170"/>
            <p:cNvSpPr>
              <a:spLocks noChangeShapeType="1"/>
            </p:cNvSpPr>
            <p:nvPr/>
          </p:nvSpPr>
          <p:spPr bwMode="auto">
            <a:xfrm flipH="1">
              <a:off x="3595688" y="5283995"/>
              <a:ext cx="52388" cy="9525"/>
            </a:xfrm>
            <a:prstGeom prst="line">
              <a:avLst/>
            </a:prstGeom>
            <a:noFill/>
            <a:ln w="6350">
              <a:solidFill>
                <a:schemeClr val="accent2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8" name="Line 171"/>
            <p:cNvSpPr>
              <a:spLocks noChangeShapeType="1"/>
            </p:cNvSpPr>
            <p:nvPr/>
          </p:nvSpPr>
          <p:spPr bwMode="auto">
            <a:xfrm flipH="1">
              <a:off x="3535363" y="5293520"/>
              <a:ext cx="60325" cy="11113"/>
            </a:xfrm>
            <a:prstGeom prst="line">
              <a:avLst/>
            </a:prstGeom>
            <a:noFill/>
            <a:ln w="6350">
              <a:solidFill>
                <a:schemeClr val="accent2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9" name="Line 172"/>
            <p:cNvSpPr>
              <a:spLocks noChangeShapeType="1"/>
            </p:cNvSpPr>
            <p:nvPr/>
          </p:nvSpPr>
          <p:spPr bwMode="auto">
            <a:xfrm flipH="1">
              <a:off x="3465513" y="5304632"/>
              <a:ext cx="69850" cy="7938"/>
            </a:xfrm>
            <a:prstGeom prst="line">
              <a:avLst/>
            </a:prstGeom>
            <a:noFill/>
            <a:ln w="6350">
              <a:solidFill>
                <a:schemeClr val="accent2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" name="Line 173"/>
            <p:cNvSpPr>
              <a:spLocks noChangeShapeType="1"/>
            </p:cNvSpPr>
            <p:nvPr/>
          </p:nvSpPr>
          <p:spPr bwMode="auto">
            <a:xfrm flipH="1">
              <a:off x="3384550" y="5312570"/>
              <a:ext cx="80963" cy="9525"/>
            </a:xfrm>
            <a:prstGeom prst="line">
              <a:avLst/>
            </a:prstGeom>
            <a:noFill/>
            <a:ln w="6350">
              <a:solidFill>
                <a:schemeClr val="accent2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1" name="Line 174"/>
            <p:cNvSpPr>
              <a:spLocks noChangeShapeType="1"/>
            </p:cNvSpPr>
            <p:nvPr/>
          </p:nvSpPr>
          <p:spPr bwMode="auto">
            <a:xfrm flipH="1">
              <a:off x="3297238" y="5322095"/>
              <a:ext cx="87313" cy="7938"/>
            </a:xfrm>
            <a:prstGeom prst="line">
              <a:avLst/>
            </a:prstGeom>
            <a:noFill/>
            <a:ln w="6350">
              <a:solidFill>
                <a:schemeClr val="accent2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" name="Line 175"/>
            <p:cNvSpPr>
              <a:spLocks noChangeShapeType="1"/>
            </p:cNvSpPr>
            <p:nvPr/>
          </p:nvSpPr>
          <p:spPr bwMode="auto">
            <a:xfrm flipH="1">
              <a:off x="3203575" y="5330032"/>
              <a:ext cx="93663" cy="9525"/>
            </a:xfrm>
            <a:prstGeom prst="line">
              <a:avLst/>
            </a:prstGeom>
            <a:noFill/>
            <a:ln w="6350">
              <a:solidFill>
                <a:schemeClr val="accent2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3" name="Line 176"/>
            <p:cNvSpPr>
              <a:spLocks noChangeShapeType="1"/>
            </p:cNvSpPr>
            <p:nvPr/>
          </p:nvSpPr>
          <p:spPr bwMode="auto">
            <a:xfrm flipH="1">
              <a:off x="3101975" y="5339557"/>
              <a:ext cx="101600" cy="11113"/>
            </a:xfrm>
            <a:prstGeom prst="line">
              <a:avLst/>
            </a:prstGeom>
            <a:noFill/>
            <a:ln w="6350">
              <a:solidFill>
                <a:schemeClr val="accent2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4" name="Line 177"/>
            <p:cNvSpPr>
              <a:spLocks noChangeShapeType="1"/>
            </p:cNvSpPr>
            <p:nvPr/>
          </p:nvSpPr>
          <p:spPr bwMode="auto">
            <a:xfrm flipH="1">
              <a:off x="2998788" y="5350670"/>
              <a:ext cx="103188" cy="11113"/>
            </a:xfrm>
            <a:prstGeom prst="line">
              <a:avLst/>
            </a:prstGeom>
            <a:noFill/>
            <a:ln w="6350">
              <a:solidFill>
                <a:schemeClr val="accent2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" name="Line 178"/>
            <p:cNvSpPr>
              <a:spLocks noChangeShapeType="1"/>
            </p:cNvSpPr>
            <p:nvPr/>
          </p:nvSpPr>
          <p:spPr bwMode="auto">
            <a:xfrm flipH="1">
              <a:off x="2894013" y="5361782"/>
              <a:ext cx="104775" cy="17463"/>
            </a:xfrm>
            <a:prstGeom prst="line">
              <a:avLst/>
            </a:prstGeom>
            <a:noFill/>
            <a:ln w="6350">
              <a:solidFill>
                <a:schemeClr val="accent2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" name="Line 179"/>
            <p:cNvSpPr>
              <a:spLocks noChangeShapeType="1"/>
            </p:cNvSpPr>
            <p:nvPr/>
          </p:nvSpPr>
          <p:spPr bwMode="auto">
            <a:xfrm flipH="1">
              <a:off x="2786063" y="5379245"/>
              <a:ext cx="107950" cy="19050"/>
            </a:xfrm>
            <a:prstGeom prst="line">
              <a:avLst/>
            </a:prstGeom>
            <a:noFill/>
            <a:ln w="6350">
              <a:solidFill>
                <a:schemeClr val="accent2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7" name="Line 180"/>
            <p:cNvSpPr>
              <a:spLocks noChangeShapeType="1"/>
            </p:cNvSpPr>
            <p:nvPr/>
          </p:nvSpPr>
          <p:spPr bwMode="auto">
            <a:xfrm flipH="1">
              <a:off x="2681288" y="5398295"/>
              <a:ext cx="104775" cy="23813"/>
            </a:xfrm>
            <a:prstGeom prst="line">
              <a:avLst/>
            </a:prstGeom>
            <a:noFill/>
            <a:ln w="6350">
              <a:solidFill>
                <a:schemeClr val="accent2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8" name="Line 181"/>
            <p:cNvSpPr>
              <a:spLocks noChangeShapeType="1"/>
            </p:cNvSpPr>
            <p:nvPr/>
          </p:nvSpPr>
          <p:spPr bwMode="auto">
            <a:xfrm flipH="1">
              <a:off x="2581275" y="5422107"/>
              <a:ext cx="100013" cy="31750"/>
            </a:xfrm>
            <a:prstGeom prst="line">
              <a:avLst/>
            </a:prstGeom>
            <a:noFill/>
            <a:ln w="6350">
              <a:solidFill>
                <a:schemeClr val="accent2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9" name="Line 182"/>
            <p:cNvSpPr>
              <a:spLocks noChangeShapeType="1"/>
            </p:cNvSpPr>
            <p:nvPr/>
          </p:nvSpPr>
          <p:spPr bwMode="auto">
            <a:xfrm flipH="1">
              <a:off x="2481263" y="5453857"/>
              <a:ext cx="100013" cy="36513"/>
            </a:xfrm>
            <a:prstGeom prst="line">
              <a:avLst/>
            </a:prstGeom>
            <a:noFill/>
            <a:ln w="6350">
              <a:solidFill>
                <a:schemeClr val="accent2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95" name="Group 294"/>
          <p:cNvGrpSpPr/>
          <p:nvPr/>
        </p:nvGrpSpPr>
        <p:grpSpPr>
          <a:xfrm>
            <a:off x="7584213" y="1076278"/>
            <a:ext cx="780387" cy="665108"/>
            <a:chOff x="4846479" y="210063"/>
            <a:chExt cx="3230954" cy="2753678"/>
          </a:xfrm>
        </p:grpSpPr>
        <p:sp>
          <p:nvSpPr>
            <p:cNvPr id="240" name="Freeform 183"/>
            <p:cNvSpPr>
              <a:spLocks/>
            </p:cNvSpPr>
            <p:nvPr/>
          </p:nvSpPr>
          <p:spPr bwMode="auto">
            <a:xfrm>
              <a:off x="4846479" y="210063"/>
              <a:ext cx="2838450" cy="2753678"/>
            </a:xfrm>
            <a:custGeom>
              <a:avLst/>
              <a:gdLst>
                <a:gd name="T0" fmla="*/ 936 w 2980"/>
                <a:gd name="T1" fmla="*/ 34 h 2891"/>
                <a:gd name="T2" fmla="*/ 1131 w 2980"/>
                <a:gd name="T3" fmla="*/ 120 h 2891"/>
                <a:gd name="T4" fmla="*/ 1501 w 2980"/>
                <a:gd name="T5" fmla="*/ 182 h 2891"/>
                <a:gd name="T6" fmla="*/ 1902 w 2980"/>
                <a:gd name="T7" fmla="*/ 212 h 2891"/>
                <a:gd name="T8" fmla="*/ 2248 w 2980"/>
                <a:gd name="T9" fmla="*/ 221 h 2891"/>
                <a:gd name="T10" fmla="*/ 2452 w 2980"/>
                <a:gd name="T11" fmla="*/ 219 h 2891"/>
                <a:gd name="T12" fmla="*/ 2448 w 2980"/>
                <a:gd name="T13" fmla="*/ 386 h 2891"/>
                <a:gd name="T14" fmla="*/ 2226 w 2980"/>
                <a:gd name="T15" fmla="*/ 388 h 2891"/>
                <a:gd name="T16" fmla="*/ 1861 w 2980"/>
                <a:gd name="T17" fmla="*/ 378 h 2891"/>
                <a:gd name="T18" fmla="*/ 1445 w 2980"/>
                <a:gd name="T19" fmla="*/ 344 h 2891"/>
                <a:gd name="T20" fmla="*/ 1061 w 2980"/>
                <a:gd name="T21" fmla="*/ 275 h 2891"/>
                <a:gd name="T22" fmla="*/ 899 w 2980"/>
                <a:gd name="T23" fmla="*/ 208 h 2891"/>
                <a:gd name="T24" fmla="*/ 825 w 2980"/>
                <a:gd name="T25" fmla="*/ 171 h 2891"/>
                <a:gd name="T26" fmla="*/ 688 w 2980"/>
                <a:gd name="T27" fmla="*/ 203 h 2891"/>
                <a:gd name="T28" fmla="*/ 565 w 2980"/>
                <a:gd name="T29" fmla="*/ 360 h 2891"/>
                <a:gd name="T30" fmla="*/ 412 w 2980"/>
                <a:gd name="T31" fmla="*/ 563 h 2891"/>
                <a:gd name="T32" fmla="*/ 293 w 2980"/>
                <a:gd name="T33" fmla="*/ 686 h 2891"/>
                <a:gd name="T34" fmla="*/ 217 w 2980"/>
                <a:gd name="T35" fmla="*/ 799 h 2891"/>
                <a:gd name="T36" fmla="*/ 167 w 2980"/>
                <a:gd name="T37" fmla="*/ 995 h 2891"/>
                <a:gd name="T38" fmla="*/ 256 w 2980"/>
                <a:gd name="T39" fmla="*/ 1259 h 2891"/>
                <a:gd name="T40" fmla="*/ 424 w 2980"/>
                <a:gd name="T41" fmla="*/ 1483 h 2891"/>
                <a:gd name="T42" fmla="*/ 508 w 2980"/>
                <a:gd name="T43" fmla="*/ 1552 h 2891"/>
                <a:gd name="T44" fmla="*/ 557 w 2980"/>
                <a:gd name="T45" fmla="*/ 1661 h 2891"/>
                <a:gd name="T46" fmla="*/ 543 w 2980"/>
                <a:gd name="T47" fmla="*/ 1797 h 2891"/>
                <a:gd name="T48" fmla="*/ 549 w 2980"/>
                <a:gd name="T49" fmla="*/ 2018 h 2891"/>
                <a:gd name="T50" fmla="*/ 618 w 2980"/>
                <a:gd name="T51" fmla="*/ 2256 h 2891"/>
                <a:gd name="T52" fmla="*/ 787 w 2980"/>
                <a:gd name="T53" fmla="*/ 2445 h 2891"/>
                <a:gd name="T54" fmla="*/ 1019 w 2980"/>
                <a:gd name="T55" fmla="*/ 2586 h 2891"/>
                <a:gd name="T56" fmla="*/ 1204 w 2980"/>
                <a:gd name="T57" fmla="*/ 2673 h 2891"/>
                <a:gd name="T58" fmla="*/ 1421 w 2980"/>
                <a:gd name="T59" fmla="*/ 2720 h 2891"/>
                <a:gd name="T60" fmla="*/ 1692 w 2980"/>
                <a:gd name="T61" fmla="*/ 2707 h 2891"/>
                <a:gd name="T62" fmla="*/ 2033 w 2980"/>
                <a:gd name="T63" fmla="*/ 2613 h 2891"/>
                <a:gd name="T64" fmla="*/ 2466 w 2980"/>
                <a:gd name="T65" fmla="*/ 2417 h 2891"/>
                <a:gd name="T66" fmla="*/ 2980 w 2980"/>
                <a:gd name="T67" fmla="*/ 2316 h 2891"/>
                <a:gd name="T68" fmla="*/ 2448 w 2980"/>
                <a:gd name="T69" fmla="*/ 2613 h 2891"/>
                <a:gd name="T70" fmla="*/ 2017 w 2980"/>
                <a:gd name="T71" fmla="*/ 2794 h 2891"/>
                <a:gd name="T72" fmla="*/ 1670 w 2980"/>
                <a:gd name="T73" fmla="*/ 2878 h 2891"/>
                <a:gd name="T74" fmla="*/ 1349 w 2980"/>
                <a:gd name="T75" fmla="*/ 2881 h 2891"/>
                <a:gd name="T76" fmla="*/ 1047 w 2980"/>
                <a:gd name="T77" fmla="*/ 2790 h 2891"/>
                <a:gd name="T78" fmla="*/ 794 w 2980"/>
                <a:gd name="T79" fmla="*/ 2645 h 2891"/>
                <a:gd name="T80" fmla="*/ 522 w 2980"/>
                <a:gd name="T81" fmla="*/ 2423 h 2891"/>
                <a:gd name="T82" fmla="*/ 406 w 2980"/>
                <a:gd name="T83" fmla="*/ 2165 h 2891"/>
                <a:gd name="T84" fmla="*/ 373 w 2980"/>
                <a:gd name="T85" fmla="*/ 1904 h 2891"/>
                <a:gd name="T86" fmla="*/ 383 w 2980"/>
                <a:gd name="T87" fmla="*/ 1699 h 2891"/>
                <a:gd name="T88" fmla="*/ 268 w 2980"/>
                <a:gd name="T89" fmla="*/ 1561 h 2891"/>
                <a:gd name="T90" fmla="*/ 69 w 2980"/>
                <a:gd name="T91" fmla="*/ 1270 h 2891"/>
                <a:gd name="T92" fmla="*/ 3 w 2980"/>
                <a:gd name="T93" fmla="*/ 952 h 2891"/>
                <a:gd name="T94" fmla="*/ 86 w 2980"/>
                <a:gd name="T95" fmla="*/ 690 h 2891"/>
                <a:gd name="T96" fmla="*/ 196 w 2980"/>
                <a:gd name="T97" fmla="*/ 545 h 2891"/>
                <a:gd name="T98" fmla="*/ 272 w 2980"/>
                <a:gd name="T99" fmla="*/ 469 h 2891"/>
                <a:gd name="T100" fmla="*/ 406 w 2980"/>
                <a:gd name="T101" fmla="*/ 294 h 2891"/>
                <a:gd name="T102" fmla="*/ 528 w 2980"/>
                <a:gd name="T103" fmla="*/ 117 h 2891"/>
                <a:gd name="T104" fmla="*/ 714 w 2980"/>
                <a:gd name="T105" fmla="*/ 9 h 28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980" h="2891">
                  <a:moveTo>
                    <a:pt x="797" y="0"/>
                  </a:moveTo>
                  <a:lnTo>
                    <a:pt x="836" y="3"/>
                  </a:lnTo>
                  <a:lnTo>
                    <a:pt x="872" y="11"/>
                  </a:lnTo>
                  <a:lnTo>
                    <a:pt x="905" y="20"/>
                  </a:lnTo>
                  <a:lnTo>
                    <a:pt x="936" y="34"/>
                  </a:lnTo>
                  <a:lnTo>
                    <a:pt x="964" y="49"/>
                  </a:lnTo>
                  <a:lnTo>
                    <a:pt x="989" y="67"/>
                  </a:lnTo>
                  <a:lnTo>
                    <a:pt x="1011" y="84"/>
                  </a:lnTo>
                  <a:lnTo>
                    <a:pt x="1068" y="103"/>
                  </a:lnTo>
                  <a:lnTo>
                    <a:pt x="1131" y="120"/>
                  </a:lnTo>
                  <a:lnTo>
                    <a:pt x="1199" y="136"/>
                  </a:lnTo>
                  <a:lnTo>
                    <a:pt x="1269" y="150"/>
                  </a:lnTo>
                  <a:lnTo>
                    <a:pt x="1344" y="161"/>
                  </a:lnTo>
                  <a:lnTo>
                    <a:pt x="1421" y="172"/>
                  </a:lnTo>
                  <a:lnTo>
                    <a:pt x="1501" y="182"/>
                  </a:lnTo>
                  <a:lnTo>
                    <a:pt x="1581" y="190"/>
                  </a:lnTo>
                  <a:lnTo>
                    <a:pt x="1663" y="197"/>
                  </a:lnTo>
                  <a:lnTo>
                    <a:pt x="1743" y="203"/>
                  </a:lnTo>
                  <a:lnTo>
                    <a:pt x="1823" y="208"/>
                  </a:lnTo>
                  <a:lnTo>
                    <a:pt x="1902" y="212"/>
                  </a:lnTo>
                  <a:lnTo>
                    <a:pt x="1979" y="215"/>
                  </a:lnTo>
                  <a:lnTo>
                    <a:pt x="2052" y="217"/>
                  </a:lnTo>
                  <a:lnTo>
                    <a:pt x="2122" y="219"/>
                  </a:lnTo>
                  <a:lnTo>
                    <a:pt x="2187" y="219"/>
                  </a:lnTo>
                  <a:lnTo>
                    <a:pt x="2248" y="221"/>
                  </a:lnTo>
                  <a:lnTo>
                    <a:pt x="2303" y="221"/>
                  </a:lnTo>
                  <a:lnTo>
                    <a:pt x="2352" y="221"/>
                  </a:lnTo>
                  <a:lnTo>
                    <a:pt x="2393" y="221"/>
                  </a:lnTo>
                  <a:lnTo>
                    <a:pt x="2428" y="221"/>
                  </a:lnTo>
                  <a:lnTo>
                    <a:pt x="2452" y="219"/>
                  </a:lnTo>
                  <a:lnTo>
                    <a:pt x="2469" y="219"/>
                  </a:lnTo>
                  <a:lnTo>
                    <a:pt x="2476" y="219"/>
                  </a:lnTo>
                  <a:lnTo>
                    <a:pt x="2480" y="386"/>
                  </a:lnTo>
                  <a:lnTo>
                    <a:pt x="2469" y="386"/>
                  </a:lnTo>
                  <a:lnTo>
                    <a:pt x="2448" y="386"/>
                  </a:lnTo>
                  <a:lnTo>
                    <a:pt x="2419" y="388"/>
                  </a:lnTo>
                  <a:lnTo>
                    <a:pt x="2382" y="388"/>
                  </a:lnTo>
                  <a:lnTo>
                    <a:pt x="2336" y="388"/>
                  </a:lnTo>
                  <a:lnTo>
                    <a:pt x="2284" y="388"/>
                  </a:lnTo>
                  <a:lnTo>
                    <a:pt x="2226" y="388"/>
                  </a:lnTo>
                  <a:lnTo>
                    <a:pt x="2161" y="388"/>
                  </a:lnTo>
                  <a:lnTo>
                    <a:pt x="2092" y="386"/>
                  </a:lnTo>
                  <a:lnTo>
                    <a:pt x="2019" y="384"/>
                  </a:lnTo>
                  <a:lnTo>
                    <a:pt x="1942" y="381"/>
                  </a:lnTo>
                  <a:lnTo>
                    <a:pt x="1861" y="378"/>
                  </a:lnTo>
                  <a:lnTo>
                    <a:pt x="1780" y="373"/>
                  </a:lnTo>
                  <a:lnTo>
                    <a:pt x="1697" y="367"/>
                  </a:lnTo>
                  <a:lnTo>
                    <a:pt x="1613" y="361"/>
                  </a:lnTo>
                  <a:lnTo>
                    <a:pt x="1529" y="353"/>
                  </a:lnTo>
                  <a:lnTo>
                    <a:pt x="1445" y="344"/>
                  </a:lnTo>
                  <a:lnTo>
                    <a:pt x="1363" y="334"/>
                  </a:lnTo>
                  <a:lnTo>
                    <a:pt x="1283" y="321"/>
                  </a:lnTo>
                  <a:lnTo>
                    <a:pt x="1204" y="308"/>
                  </a:lnTo>
                  <a:lnTo>
                    <a:pt x="1131" y="292"/>
                  </a:lnTo>
                  <a:lnTo>
                    <a:pt x="1061" y="275"/>
                  </a:lnTo>
                  <a:lnTo>
                    <a:pt x="994" y="255"/>
                  </a:lnTo>
                  <a:lnTo>
                    <a:pt x="935" y="234"/>
                  </a:lnTo>
                  <a:lnTo>
                    <a:pt x="919" y="228"/>
                  </a:lnTo>
                  <a:lnTo>
                    <a:pt x="905" y="214"/>
                  </a:lnTo>
                  <a:lnTo>
                    <a:pt x="899" y="208"/>
                  </a:lnTo>
                  <a:lnTo>
                    <a:pt x="890" y="201"/>
                  </a:lnTo>
                  <a:lnTo>
                    <a:pt x="877" y="193"/>
                  </a:lnTo>
                  <a:lnTo>
                    <a:pt x="862" y="185"/>
                  </a:lnTo>
                  <a:lnTo>
                    <a:pt x="844" y="176"/>
                  </a:lnTo>
                  <a:lnTo>
                    <a:pt x="825" y="171"/>
                  </a:lnTo>
                  <a:lnTo>
                    <a:pt x="801" y="168"/>
                  </a:lnTo>
                  <a:lnTo>
                    <a:pt x="776" y="170"/>
                  </a:lnTo>
                  <a:lnTo>
                    <a:pt x="749" y="175"/>
                  </a:lnTo>
                  <a:lnTo>
                    <a:pt x="720" y="186"/>
                  </a:lnTo>
                  <a:lnTo>
                    <a:pt x="688" y="203"/>
                  </a:lnTo>
                  <a:lnTo>
                    <a:pt x="655" y="228"/>
                  </a:lnTo>
                  <a:lnTo>
                    <a:pt x="637" y="254"/>
                  </a:lnTo>
                  <a:lnTo>
                    <a:pt x="616" y="286"/>
                  </a:lnTo>
                  <a:lnTo>
                    <a:pt x="591" y="321"/>
                  </a:lnTo>
                  <a:lnTo>
                    <a:pt x="565" y="360"/>
                  </a:lnTo>
                  <a:lnTo>
                    <a:pt x="536" y="400"/>
                  </a:lnTo>
                  <a:lnTo>
                    <a:pt x="506" y="443"/>
                  </a:lnTo>
                  <a:lnTo>
                    <a:pt x="474" y="484"/>
                  </a:lnTo>
                  <a:lnTo>
                    <a:pt x="442" y="524"/>
                  </a:lnTo>
                  <a:lnTo>
                    <a:pt x="412" y="563"/>
                  </a:lnTo>
                  <a:lnTo>
                    <a:pt x="381" y="599"/>
                  </a:lnTo>
                  <a:lnTo>
                    <a:pt x="352" y="631"/>
                  </a:lnTo>
                  <a:lnTo>
                    <a:pt x="326" y="656"/>
                  </a:lnTo>
                  <a:lnTo>
                    <a:pt x="303" y="676"/>
                  </a:lnTo>
                  <a:lnTo>
                    <a:pt x="293" y="686"/>
                  </a:lnTo>
                  <a:lnTo>
                    <a:pt x="282" y="700"/>
                  </a:lnTo>
                  <a:lnTo>
                    <a:pt x="267" y="719"/>
                  </a:lnTo>
                  <a:lnTo>
                    <a:pt x="252" y="741"/>
                  </a:lnTo>
                  <a:lnTo>
                    <a:pt x="235" y="769"/>
                  </a:lnTo>
                  <a:lnTo>
                    <a:pt x="217" y="799"/>
                  </a:lnTo>
                  <a:lnTo>
                    <a:pt x="202" y="832"/>
                  </a:lnTo>
                  <a:lnTo>
                    <a:pt x="188" y="870"/>
                  </a:lnTo>
                  <a:lnTo>
                    <a:pt x="177" y="908"/>
                  </a:lnTo>
                  <a:lnTo>
                    <a:pt x="170" y="951"/>
                  </a:lnTo>
                  <a:lnTo>
                    <a:pt x="167" y="995"/>
                  </a:lnTo>
                  <a:lnTo>
                    <a:pt x="169" y="1042"/>
                  </a:lnTo>
                  <a:lnTo>
                    <a:pt x="177" y="1089"/>
                  </a:lnTo>
                  <a:lnTo>
                    <a:pt x="194" y="1139"/>
                  </a:lnTo>
                  <a:lnTo>
                    <a:pt x="217" y="1190"/>
                  </a:lnTo>
                  <a:lnTo>
                    <a:pt x="256" y="1259"/>
                  </a:lnTo>
                  <a:lnTo>
                    <a:pt x="294" y="1320"/>
                  </a:lnTo>
                  <a:lnTo>
                    <a:pt x="330" y="1371"/>
                  </a:lnTo>
                  <a:lnTo>
                    <a:pt x="365" y="1415"/>
                  </a:lnTo>
                  <a:lnTo>
                    <a:pt x="395" y="1452"/>
                  </a:lnTo>
                  <a:lnTo>
                    <a:pt x="424" y="1483"/>
                  </a:lnTo>
                  <a:lnTo>
                    <a:pt x="449" y="1506"/>
                  </a:lnTo>
                  <a:lnTo>
                    <a:pt x="471" y="1524"/>
                  </a:lnTo>
                  <a:lnTo>
                    <a:pt x="488" y="1538"/>
                  </a:lnTo>
                  <a:lnTo>
                    <a:pt x="500" y="1546"/>
                  </a:lnTo>
                  <a:lnTo>
                    <a:pt x="508" y="1552"/>
                  </a:lnTo>
                  <a:lnTo>
                    <a:pt x="513" y="1553"/>
                  </a:lnTo>
                  <a:lnTo>
                    <a:pt x="575" y="1579"/>
                  </a:lnTo>
                  <a:lnTo>
                    <a:pt x="560" y="1645"/>
                  </a:lnTo>
                  <a:lnTo>
                    <a:pt x="558" y="1650"/>
                  </a:lnTo>
                  <a:lnTo>
                    <a:pt x="557" y="1661"/>
                  </a:lnTo>
                  <a:lnTo>
                    <a:pt x="554" y="1679"/>
                  </a:lnTo>
                  <a:lnTo>
                    <a:pt x="551" y="1701"/>
                  </a:lnTo>
                  <a:lnTo>
                    <a:pt x="549" y="1728"/>
                  </a:lnTo>
                  <a:lnTo>
                    <a:pt x="544" y="1761"/>
                  </a:lnTo>
                  <a:lnTo>
                    <a:pt x="543" y="1797"/>
                  </a:lnTo>
                  <a:lnTo>
                    <a:pt x="540" y="1836"/>
                  </a:lnTo>
                  <a:lnTo>
                    <a:pt x="540" y="1879"/>
                  </a:lnTo>
                  <a:lnTo>
                    <a:pt x="542" y="1923"/>
                  </a:lnTo>
                  <a:lnTo>
                    <a:pt x="544" y="1970"/>
                  </a:lnTo>
                  <a:lnTo>
                    <a:pt x="549" y="2018"/>
                  </a:lnTo>
                  <a:lnTo>
                    <a:pt x="557" y="2067"/>
                  </a:lnTo>
                  <a:lnTo>
                    <a:pt x="566" y="2115"/>
                  </a:lnTo>
                  <a:lnTo>
                    <a:pt x="580" y="2163"/>
                  </a:lnTo>
                  <a:lnTo>
                    <a:pt x="597" y="2210"/>
                  </a:lnTo>
                  <a:lnTo>
                    <a:pt x="618" y="2256"/>
                  </a:lnTo>
                  <a:lnTo>
                    <a:pt x="642" y="2300"/>
                  </a:lnTo>
                  <a:lnTo>
                    <a:pt x="671" y="2341"/>
                  </a:lnTo>
                  <a:lnTo>
                    <a:pt x="705" y="2380"/>
                  </a:lnTo>
                  <a:lnTo>
                    <a:pt x="743" y="2414"/>
                  </a:lnTo>
                  <a:lnTo>
                    <a:pt x="787" y="2445"/>
                  </a:lnTo>
                  <a:lnTo>
                    <a:pt x="883" y="2503"/>
                  </a:lnTo>
                  <a:lnTo>
                    <a:pt x="917" y="2525"/>
                  </a:lnTo>
                  <a:lnTo>
                    <a:pt x="950" y="2546"/>
                  </a:lnTo>
                  <a:lnTo>
                    <a:pt x="985" y="2566"/>
                  </a:lnTo>
                  <a:lnTo>
                    <a:pt x="1019" y="2586"/>
                  </a:lnTo>
                  <a:lnTo>
                    <a:pt x="1055" y="2605"/>
                  </a:lnTo>
                  <a:lnTo>
                    <a:pt x="1091" y="2624"/>
                  </a:lnTo>
                  <a:lnTo>
                    <a:pt x="1128" y="2641"/>
                  </a:lnTo>
                  <a:lnTo>
                    <a:pt x="1166" y="2657"/>
                  </a:lnTo>
                  <a:lnTo>
                    <a:pt x="1204" y="2673"/>
                  </a:lnTo>
                  <a:lnTo>
                    <a:pt x="1244" y="2685"/>
                  </a:lnTo>
                  <a:lnTo>
                    <a:pt x="1286" y="2698"/>
                  </a:lnTo>
                  <a:lnTo>
                    <a:pt x="1330" y="2707"/>
                  </a:lnTo>
                  <a:lnTo>
                    <a:pt x="1374" y="2714"/>
                  </a:lnTo>
                  <a:lnTo>
                    <a:pt x="1421" y="2720"/>
                  </a:lnTo>
                  <a:lnTo>
                    <a:pt x="1471" y="2722"/>
                  </a:lnTo>
                  <a:lnTo>
                    <a:pt x="1522" y="2722"/>
                  </a:lnTo>
                  <a:lnTo>
                    <a:pt x="1576" y="2721"/>
                  </a:lnTo>
                  <a:lnTo>
                    <a:pt x="1632" y="2715"/>
                  </a:lnTo>
                  <a:lnTo>
                    <a:pt x="1692" y="2707"/>
                  </a:lnTo>
                  <a:lnTo>
                    <a:pt x="1754" y="2695"/>
                  </a:lnTo>
                  <a:lnTo>
                    <a:pt x="1819" y="2680"/>
                  </a:lnTo>
                  <a:lnTo>
                    <a:pt x="1886" y="2662"/>
                  </a:lnTo>
                  <a:lnTo>
                    <a:pt x="1958" y="2640"/>
                  </a:lnTo>
                  <a:lnTo>
                    <a:pt x="2033" y="2613"/>
                  </a:lnTo>
                  <a:lnTo>
                    <a:pt x="2111" y="2583"/>
                  </a:lnTo>
                  <a:lnTo>
                    <a:pt x="2194" y="2548"/>
                  </a:lnTo>
                  <a:lnTo>
                    <a:pt x="2281" y="2510"/>
                  </a:lnTo>
                  <a:lnTo>
                    <a:pt x="2371" y="2466"/>
                  </a:lnTo>
                  <a:lnTo>
                    <a:pt x="2466" y="2417"/>
                  </a:lnTo>
                  <a:lnTo>
                    <a:pt x="2566" y="2365"/>
                  </a:lnTo>
                  <a:lnTo>
                    <a:pt x="2669" y="2307"/>
                  </a:lnTo>
                  <a:lnTo>
                    <a:pt x="2778" y="2243"/>
                  </a:lnTo>
                  <a:lnTo>
                    <a:pt x="2893" y="2174"/>
                  </a:lnTo>
                  <a:lnTo>
                    <a:pt x="2980" y="2316"/>
                  </a:lnTo>
                  <a:lnTo>
                    <a:pt x="2865" y="2387"/>
                  </a:lnTo>
                  <a:lnTo>
                    <a:pt x="2753" y="2450"/>
                  </a:lnTo>
                  <a:lnTo>
                    <a:pt x="2648" y="2510"/>
                  </a:lnTo>
                  <a:lnTo>
                    <a:pt x="2546" y="2565"/>
                  </a:lnTo>
                  <a:lnTo>
                    <a:pt x="2448" y="2613"/>
                  </a:lnTo>
                  <a:lnTo>
                    <a:pt x="2354" y="2659"/>
                  </a:lnTo>
                  <a:lnTo>
                    <a:pt x="2265" y="2699"/>
                  </a:lnTo>
                  <a:lnTo>
                    <a:pt x="2179" y="2735"/>
                  </a:lnTo>
                  <a:lnTo>
                    <a:pt x="2096" y="2767"/>
                  </a:lnTo>
                  <a:lnTo>
                    <a:pt x="2017" y="2794"/>
                  </a:lnTo>
                  <a:lnTo>
                    <a:pt x="1942" y="2818"/>
                  </a:lnTo>
                  <a:lnTo>
                    <a:pt x="1868" y="2838"/>
                  </a:lnTo>
                  <a:lnTo>
                    <a:pt x="1799" y="2855"/>
                  </a:lnTo>
                  <a:lnTo>
                    <a:pt x="1733" y="2869"/>
                  </a:lnTo>
                  <a:lnTo>
                    <a:pt x="1670" y="2878"/>
                  </a:lnTo>
                  <a:lnTo>
                    <a:pt x="1609" y="2885"/>
                  </a:lnTo>
                  <a:lnTo>
                    <a:pt x="1551" y="2889"/>
                  </a:lnTo>
                  <a:lnTo>
                    <a:pt x="1494" y="2891"/>
                  </a:lnTo>
                  <a:lnTo>
                    <a:pt x="1420" y="2888"/>
                  </a:lnTo>
                  <a:lnTo>
                    <a:pt x="1349" y="2881"/>
                  </a:lnTo>
                  <a:lnTo>
                    <a:pt x="1283" y="2870"/>
                  </a:lnTo>
                  <a:lnTo>
                    <a:pt x="1219" y="2855"/>
                  </a:lnTo>
                  <a:lnTo>
                    <a:pt x="1159" y="2836"/>
                  </a:lnTo>
                  <a:lnTo>
                    <a:pt x="1102" y="2813"/>
                  </a:lnTo>
                  <a:lnTo>
                    <a:pt x="1047" y="2790"/>
                  </a:lnTo>
                  <a:lnTo>
                    <a:pt x="994" y="2762"/>
                  </a:lnTo>
                  <a:lnTo>
                    <a:pt x="942" y="2735"/>
                  </a:lnTo>
                  <a:lnTo>
                    <a:pt x="892" y="2706"/>
                  </a:lnTo>
                  <a:lnTo>
                    <a:pt x="843" y="2675"/>
                  </a:lnTo>
                  <a:lnTo>
                    <a:pt x="794" y="2645"/>
                  </a:lnTo>
                  <a:lnTo>
                    <a:pt x="702" y="2588"/>
                  </a:lnTo>
                  <a:lnTo>
                    <a:pt x="648" y="2553"/>
                  </a:lnTo>
                  <a:lnTo>
                    <a:pt x="601" y="2513"/>
                  </a:lnTo>
                  <a:lnTo>
                    <a:pt x="560" y="2470"/>
                  </a:lnTo>
                  <a:lnTo>
                    <a:pt x="522" y="2423"/>
                  </a:lnTo>
                  <a:lnTo>
                    <a:pt x="491" y="2374"/>
                  </a:lnTo>
                  <a:lnTo>
                    <a:pt x="463" y="2323"/>
                  </a:lnTo>
                  <a:lnTo>
                    <a:pt x="441" y="2271"/>
                  </a:lnTo>
                  <a:lnTo>
                    <a:pt x="422" y="2218"/>
                  </a:lnTo>
                  <a:lnTo>
                    <a:pt x="406" y="2165"/>
                  </a:lnTo>
                  <a:lnTo>
                    <a:pt x="394" y="2111"/>
                  </a:lnTo>
                  <a:lnTo>
                    <a:pt x="384" y="2057"/>
                  </a:lnTo>
                  <a:lnTo>
                    <a:pt x="379" y="2004"/>
                  </a:lnTo>
                  <a:lnTo>
                    <a:pt x="375" y="1953"/>
                  </a:lnTo>
                  <a:lnTo>
                    <a:pt x="373" y="1904"/>
                  </a:lnTo>
                  <a:lnTo>
                    <a:pt x="372" y="1857"/>
                  </a:lnTo>
                  <a:lnTo>
                    <a:pt x="373" y="1811"/>
                  </a:lnTo>
                  <a:lnTo>
                    <a:pt x="376" y="1770"/>
                  </a:lnTo>
                  <a:lnTo>
                    <a:pt x="379" y="1732"/>
                  </a:lnTo>
                  <a:lnTo>
                    <a:pt x="383" y="1699"/>
                  </a:lnTo>
                  <a:lnTo>
                    <a:pt x="386" y="1670"/>
                  </a:lnTo>
                  <a:lnTo>
                    <a:pt x="362" y="1651"/>
                  </a:lnTo>
                  <a:lnTo>
                    <a:pt x="333" y="1628"/>
                  </a:lnTo>
                  <a:lnTo>
                    <a:pt x="303" y="1597"/>
                  </a:lnTo>
                  <a:lnTo>
                    <a:pt x="268" y="1561"/>
                  </a:lnTo>
                  <a:lnTo>
                    <a:pt x="232" y="1518"/>
                  </a:lnTo>
                  <a:lnTo>
                    <a:pt x="194" y="1469"/>
                  </a:lnTo>
                  <a:lnTo>
                    <a:pt x="154" y="1411"/>
                  </a:lnTo>
                  <a:lnTo>
                    <a:pt x="112" y="1344"/>
                  </a:lnTo>
                  <a:lnTo>
                    <a:pt x="69" y="1270"/>
                  </a:lnTo>
                  <a:lnTo>
                    <a:pt x="39" y="1204"/>
                  </a:lnTo>
                  <a:lnTo>
                    <a:pt x="18" y="1139"/>
                  </a:lnTo>
                  <a:lnTo>
                    <a:pt x="5" y="1075"/>
                  </a:lnTo>
                  <a:lnTo>
                    <a:pt x="0" y="1012"/>
                  </a:lnTo>
                  <a:lnTo>
                    <a:pt x="3" y="952"/>
                  </a:lnTo>
                  <a:lnTo>
                    <a:pt x="10" y="893"/>
                  </a:lnTo>
                  <a:lnTo>
                    <a:pt x="24" y="838"/>
                  </a:lnTo>
                  <a:lnTo>
                    <a:pt x="42" y="785"/>
                  </a:lnTo>
                  <a:lnTo>
                    <a:pt x="63" y="736"/>
                  </a:lnTo>
                  <a:lnTo>
                    <a:pt x="86" y="690"/>
                  </a:lnTo>
                  <a:lnTo>
                    <a:pt x="112" y="649"/>
                  </a:lnTo>
                  <a:lnTo>
                    <a:pt x="138" y="611"/>
                  </a:lnTo>
                  <a:lnTo>
                    <a:pt x="163" y="580"/>
                  </a:lnTo>
                  <a:lnTo>
                    <a:pt x="190" y="552"/>
                  </a:lnTo>
                  <a:lnTo>
                    <a:pt x="196" y="545"/>
                  </a:lnTo>
                  <a:lnTo>
                    <a:pt x="205" y="540"/>
                  </a:lnTo>
                  <a:lnTo>
                    <a:pt x="217" y="530"/>
                  </a:lnTo>
                  <a:lnTo>
                    <a:pt x="232" y="515"/>
                  </a:lnTo>
                  <a:lnTo>
                    <a:pt x="252" y="495"/>
                  </a:lnTo>
                  <a:lnTo>
                    <a:pt x="272" y="469"/>
                  </a:lnTo>
                  <a:lnTo>
                    <a:pt x="296" y="440"/>
                  </a:lnTo>
                  <a:lnTo>
                    <a:pt x="322" y="407"/>
                  </a:lnTo>
                  <a:lnTo>
                    <a:pt x="350" y="371"/>
                  </a:lnTo>
                  <a:lnTo>
                    <a:pt x="377" y="334"/>
                  </a:lnTo>
                  <a:lnTo>
                    <a:pt x="406" y="294"/>
                  </a:lnTo>
                  <a:lnTo>
                    <a:pt x="435" y="252"/>
                  </a:lnTo>
                  <a:lnTo>
                    <a:pt x="466" y="210"/>
                  </a:lnTo>
                  <a:lnTo>
                    <a:pt x="495" y="168"/>
                  </a:lnTo>
                  <a:lnTo>
                    <a:pt x="522" y="127"/>
                  </a:lnTo>
                  <a:lnTo>
                    <a:pt x="528" y="117"/>
                  </a:lnTo>
                  <a:lnTo>
                    <a:pt x="536" y="110"/>
                  </a:lnTo>
                  <a:lnTo>
                    <a:pt x="582" y="73"/>
                  </a:lnTo>
                  <a:lnTo>
                    <a:pt x="627" y="45"/>
                  </a:lnTo>
                  <a:lnTo>
                    <a:pt x="671" y="23"/>
                  </a:lnTo>
                  <a:lnTo>
                    <a:pt x="714" y="9"/>
                  </a:lnTo>
                  <a:lnTo>
                    <a:pt x="757" y="3"/>
                  </a:lnTo>
                  <a:lnTo>
                    <a:pt x="797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1" name="Freeform 184"/>
            <p:cNvSpPr>
              <a:spLocks/>
            </p:cNvSpPr>
            <p:nvPr/>
          </p:nvSpPr>
          <p:spPr bwMode="auto">
            <a:xfrm>
              <a:off x="5095239" y="465326"/>
              <a:ext cx="2455545" cy="2209800"/>
            </a:xfrm>
            <a:custGeom>
              <a:avLst/>
              <a:gdLst>
                <a:gd name="T0" fmla="*/ 646 w 2578"/>
                <a:gd name="T1" fmla="*/ 27 h 2320"/>
                <a:gd name="T2" fmla="*/ 746 w 2578"/>
                <a:gd name="T3" fmla="*/ 86 h 2320"/>
                <a:gd name="T4" fmla="*/ 994 w 2578"/>
                <a:gd name="T5" fmla="*/ 147 h 2320"/>
                <a:gd name="T6" fmla="*/ 1320 w 2578"/>
                <a:gd name="T7" fmla="*/ 185 h 2320"/>
                <a:gd name="T8" fmla="*/ 1672 w 2578"/>
                <a:gd name="T9" fmla="*/ 208 h 2320"/>
                <a:gd name="T10" fmla="*/ 1997 w 2578"/>
                <a:gd name="T11" fmla="*/ 216 h 2320"/>
                <a:gd name="T12" fmla="*/ 2245 w 2578"/>
                <a:gd name="T13" fmla="*/ 214 h 2320"/>
                <a:gd name="T14" fmla="*/ 2187 w 2578"/>
                <a:gd name="T15" fmla="*/ 383 h 2320"/>
                <a:gd name="T16" fmla="*/ 1992 w 2578"/>
                <a:gd name="T17" fmla="*/ 383 h 2320"/>
                <a:gd name="T18" fmla="*/ 1708 w 2578"/>
                <a:gd name="T19" fmla="*/ 376 h 2320"/>
                <a:gd name="T20" fmla="*/ 1381 w 2578"/>
                <a:gd name="T21" fmla="*/ 358 h 2320"/>
                <a:gd name="T22" fmla="*/ 1052 w 2578"/>
                <a:gd name="T23" fmla="*/ 324 h 2320"/>
                <a:gd name="T24" fmla="*/ 769 w 2578"/>
                <a:gd name="T25" fmla="*/ 268 h 2320"/>
                <a:gd name="T26" fmla="*/ 602 w 2578"/>
                <a:gd name="T27" fmla="*/ 203 h 2320"/>
                <a:gd name="T28" fmla="*/ 557 w 2578"/>
                <a:gd name="T29" fmla="*/ 169 h 2320"/>
                <a:gd name="T30" fmla="*/ 512 w 2578"/>
                <a:gd name="T31" fmla="*/ 253 h 2320"/>
                <a:gd name="T32" fmla="*/ 409 w 2578"/>
                <a:gd name="T33" fmla="*/ 409 h 2320"/>
                <a:gd name="T34" fmla="*/ 265 w 2578"/>
                <a:gd name="T35" fmla="*/ 562 h 2320"/>
                <a:gd name="T36" fmla="*/ 176 w 2578"/>
                <a:gd name="T37" fmla="*/ 623 h 2320"/>
                <a:gd name="T38" fmla="*/ 169 w 2578"/>
                <a:gd name="T39" fmla="*/ 641 h 2320"/>
                <a:gd name="T40" fmla="*/ 196 w 2578"/>
                <a:gd name="T41" fmla="*/ 758 h 2320"/>
                <a:gd name="T42" fmla="*/ 263 w 2578"/>
                <a:gd name="T43" fmla="*/ 873 h 2320"/>
                <a:gd name="T44" fmla="*/ 332 w 2578"/>
                <a:gd name="T45" fmla="*/ 948 h 2320"/>
                <a:gd name="T46" fmla="*/ 442 w 2578"/>
                <a:gd name="T47" fmla="*/ 1068 h 2320"/>
                <a:gd name="T48" fmla="*/ 595 w 2578"/>
                <a:gd name="T49" fmla="*/ 1170 h 2320"/>
                <a:gd name="T50" fmla="*/ 680 w 2578"/>
                <a:gd name="T51" fmla="*/ 1336 h 2320"/>
                <a:gd name="T52" fmla="*/ 609 w 2578"/>
                <a:gd name="T53" fmla="*/ 1469 h 2320"/>
                <a:gd name="T54" fmla="*/ 559 w 2578"/>
                <a:gd name="T55" fmla="*/ 1621 h 2320"/>
                <a:gd name="T56" fmla="*/ 562 w 2578"/>
                <a:gd name="T57" fmla="*/ 1750 h 2320"/>
                <a:gd name="T58" fmla="*/ 624 w 2578"/>
                <a:gd name="T59" fmla="*/ 1835 h 2320"/>
                <a:gd name="T60" fmla="*/ 711 w 2578"/>
                <a:gd name="T61" fmla="*/ 1929 h 2320"/>
                <a:gd name="T62" fmla="*/ 826 w 2578"/>
                <a:gd name="T63" fmla="*/ 2023 h 2320"/>
                <a:gd name="T64" fmla="*/ 975 w 2578"/>
                <a:gd name="T65" fmla="*/ 2100 h 2320"/>
                <a:gd name="T66" fmla="*/ 1161 w 2578"/>
                <a:gd name="T67" fmla="*/ 2146 h 2320"/>
                <a:gd name="T68" fmla="*/ 1389 w 2578"/>
                <a:gd name="T69" fmla="*/ 2145 h 2320"/>
                <a:gd name="T70" fmla="*/ 1665 w 2578"/>
                <a:gd name="T71" fmla="*/ 2080 h 2320"/>
                <a:gd name="T72" fmla="*/ 1991 w 2578"/>
                <a:gd name="T73" fmla="*/ 1936 h 2320"/>
                <a:gd name="T74" fmla="*/ 2374 w 2578"/>
                <a:gd name="T75" fmla="*/ 1697 h 2320"/>
                <a:gd name="T76" fmla="*/ 2371 w 2578"/>
                <a:gd name="T77" fmla="*/ 1902 h 2320"/>
                <a:gd name="T78" fmla="*/ 1995 w 2578"/>
                <a:gd name="T79" fmla="*/ 2121 h 2320"/>
                <a:gd name="T80" fmla="*/ 1668 w 2578"/>
                <a:gd name="T81" fmla="*/ 2254 h 2320"/>
                <a:gd name="T82" fmla="*/ 1386 w 2578"/>
                <a:gd name="T83" fmla="*/ 2313 h 2320"/>
                <a:gd name="T84" fmla="*/ 1112 w 2578"/>
                <a:gd name="T85" fmla="*/ 2309 h 2320"/>
                <a:gd name="T86" fmla="*/ 862 w 2578"/>
                <a:gd name="T87" fmla="*/ 2236 h 2320"/>
                <a:gd name="T88" fmla="*/ 673 w 2578"/>
                <a:gd name="T89" fmla="*/ 2118 h 2320"/>
                <a:gd name="T90" fmla="*/ 535 w 2578"/>
                <a:gd name="T91" fmla="*/ 1987 h 2320"/>
                <a:gd name="T92" fmla="*/ 443 w 2578"/>
                <a:gd name="T93" fmla="*/ 1875 h 2320"/>
                <a:gd name="T94" fmla="*/ 385 w 2578"/>
                <a:gd name="T95" fmla="*/ 1717 h 2320"/>
                <a:gd name="T96" fmla="*/ 406 w 2578"/>
                <a:gd name="T97" fmla="*/ 1541 h 2320"/>
                <a:gd name="T98" fmla="*/ 467 w 2578"/>
                <a:gd name="T99" fmla="*/ 1378 h 2320"/>
                <a:gd name="T100" fmla="*/ 403 w 2578"/>
                <a:gd name="T101" fmla="*/ 1254 h 2320"/>
                <a:gd name="T102" fmla="*/ 256 w 2578"/>
                <a:gd name="T103" fmla="*/ 1115 h 2320"/>
                <a:gd name="T104" fmla="*/ 191 w 2578"/>
                <a:gd name="T105" fmla="*/ 1040 h 2320"/>
                <a:gd name="T106" fmla="*/ 126 w 2578"/>
                <a:gd name="T107" fmla="*/ 968 h 2320"/>
                <a:gd name="T108" fmla="*/ 44 w 2578"/>
                <a:gd name="T109" fmla="*/ 827 h 2320"/>
                <a:gd name="T110" fmla="*/ 0 w 2578"/>
                <a:gd name="T111" fmla="*/ 660 h 2320"/>
                <a:gd name="T112" fmla="*/ 46 w 2578"/>
                <a:gd name="T113" fmla="*/ 518 h 2320"/>
                <a:gd name="T114" fmla="*/ 189 w 2578"/>
                <a:gd name="T115" fmla="*/ 406 h 2320"/>
                <a:gd name="T116" fmla="*/ 345 w 2578"/>
                <a:gd name="T117" fmla="*/ 208 h 2320"/>
                <a:gd name="T118" fmla="*/ 445 w 2578"/>
                <a:gd name="T119" fmla="*/ 45 h 2320"/>
                <a:gd name="T120" fmla="*/ 526 w 2578"/>
                <a:gd name="T121" fmla="*/ 2 h 2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578" h="2320">
                  <a:moveTo>
                    <a:pt x="559" y="0"/>
                  </a:moveTo>
                  <a:lnTo>
                    <a:pt x="591" y="5"/>
                  </a:lnTo>
                  <a:lnTo>
                    <a:pt x="620" y="14"/>
                  </a:lnTo>
                  <a:lnTo>
                    <a:pt x="646" y="27"/>
                  </a:lnTo>
                  <a:lnTo>
                    <a:pt x="668" y="40"/>
                  </a:lnTo>
                  <a:lnTo>
                    <a:pt x="688" y="54"/>
                  </a:lnTo>
                  <a:lnTo>
                    <a:pt x="702" y="67"/>
                  </a:lnTo>
                  <a:lnTo>
                    <a:pt x="746" y="86"/>
                  </a:lnTo>
                  <a:lnTo>
                    <a:pt x="798" y="103"/>
                  </a:lnTo>
                  <a:lnTo>
                    <a:pt x="858" y="119"/>
                  </a:lnTo>
                  <a:lnTo>
                    <a:pt x="924" y="133"/>
                  </a:lnTo>
                  <a:lnTo>
                    <a:pt x="994" y="147"/>
                  </a:lnTo>
                  <a:lnTo>
                    <a:pt x="1072" y="158"/>
                  </a:lnTo>
                  <a:lnTo>
                    <a:pt x="1152" y="169"/>
                  </a:lnTo>
                  <a:lnTo>
                    <a:pt x="1235" y="177"/>
                  </a:lnTo>
                  <a:lnTo>
                    <a:pt x="1320" y="185"/>
                  </a:lnTo>
                  <a:lnTo>
                    <a:pt x="1408" y="192"/>
                  </a:lnTo>
                  <a:lnTo>
                    <a:pt x="1495" y="198"/>
                  </a:lnTo>
                  <a:lnTo>
                    <a:pt x="1584" y="203"/>
                  </a:lnTo>
                  <a:lnTo>
                    <a:pt x="1672" y="208"/>
                  </a:lnTo>
                  <a:lnTo>
                    <a:pt x="1758" y="210"/>
                  </a:lnTo>
                  <a:lnTo>
                    <a:pt x="1841" y="213"/>
                  </a:lnTo>
                  <a:lnTo>
                    <a:pt x="1921" y="214"/>
                  </a:lnTo>
                  <a:lnTo>
                    <a:pt x="1997" y="216"/>
                  </a:lnTo>
                  <a:lnTo>
                    <a:pt x="2068" y="216"/>
                  </a:lnTo>
                  <a:lnTo>
                    <a:pt x="2135" y="216"/>
                  </a:lnTo>
                  <a:lnTo>
                    <a:pt x="2194" y="216"/>
                  </a:lnTo>
                  <a:lnTo>
                    <a:pt x="2245" y="214"/>
                  </a:lnTo>
                  <a:lnTo>
                    <a:pt x="2249" y="382"/>
                  </a:lnTo>
                  <a:lnTo>
                    <a:pt x="2238" y="382"/>
                  </a:lnTo>
                  <a:lnTo>
                    <a:pt x="2218" y="383"/>
                  </a:lnTo>
                  <a:lnTo>
                    <a:pt x="2187" y="383"/>
                  </a:lnTo>
                  <a:lnTo>
                    <a:pt x="2150" y="383"/>
                  </a:lnTo>
                  <a:lnTo>
                    <a:pt x="2103" y="383"/>
                  </a:lnTo>
                  <a:lnTo>
                    <a:pt x="2050" y="383"/>
                  </a:lnTo>
                  <a:lnTo>
                    <a:pt x="1992" y="383"/>
                  </a:lnTo>
                  <a:lnTo>
                    <a:pt x="1928" y="382"/>
                  </a:lnTo>
                  <a:lnTo>
                    <a:pt x="1859" y="380"/>
                  </a:lnTo>
                  <a:lnTo>
                    <a:pt x="1785" y="379"/>
                  </a:lnTo>
                  <a:lnTo>
                    <a:pt x="1708" y="376"/>
                  </a:lnTo>
                  <a:lnTo>
                    <a:pt x="1628" y="373"/>
                  </a:lnTo>
                  <a:lnTo>
                    <a:pt x="1547" y="369"/>
                  </a:lnTo>
                  <a:lnTo>
                    <a:pt x="1464" y="364"/>
                  </a:lnTo>
                  <a:lnTo>
                    <a:pt x="1381" y="358"/>
                  </a:lnTo>
                  <a:lnTo>
                    <a:pt x="1297" y="351"/>
                  </a:lnTo>
                  <a:lnTo>
                    <a:pt x="1214" y="343"/>
                  </a:lnTo>
                  <a:lnTo>
                    <a:pt x="1132" y="335"/>
                  </a:lnTo>
                  <a:lnTo>
                    <a:pt x="1052" y="324"/>
                  </a:lnTo>
                  <a:lnTo>
                    <a:pt x="976" y="312"/>
                  </a:lnTo>
                  <a:lnTo>
                    <a:pt x="903" y="299"/>
                  </a:lnTo>
                  <a:lnTo>
                    <a:pt x="834" y="285"/>
                  </a:lnTo>
                  <a:lnTo>
                    <a:pt x="769" y="268"/>
                  </a:lnTo>
                  <a:lnTo>
                    <a:pt x="711" y="250"/>
                  </a:lnTo>
                  <a:lnTo>
                    <a:pt x="659" y="230"/>
                  </a:lnTo>
                  <a:lnTo>
                    <a:pt x="613" y="209"/>
                  </a:lnTo>
                  <a:lnTo>
                    <a:pt x="602" y="203"/>
                  </a:lnTo>
                  <a:lnTo>
                    <a:pt x="594" y="194"/>
                  </a:lnTo>
                  <a:lnTo>
                    <a:pt x="583" y="184"/>
                  </a:lnTo>
                  <a:lnTo>
                    <a:pt x="569" y="176"/>
                  </a:lnTo>
                  <a:lnTo>
                    <a:pt x="557" y="169"/>
                  </a:lnTo>
                  <a:lnTo>
                    <a:pt x="555" y="173"/>
                  </a:lnTo>
                  <a:lnTo>
                    <a:pt x="544" y="194"/>
                  </a:lnTo>
                  <a:lnTo>
                    <a:pt x="530" y="221"/>
                  </a:lnTo>
                  <a:lnTo>
                    <a:pt x="512" y="253"/>
                  </a:lnTo>
                  <a:lnTo>
                    <a:pt x="490" y="289"/>
                  </a:lnTo>
                  <a:lnTo>
                    <a:pt x="467" y="328"/>
                  </a:lnTo>
                  <a:lnTo>
                    <a:pt x="439" y="368"/>
                  </a:lnTo>
                  <a:lnTo>
                    <a:pt x="409" y="409"/>
                  </a:lnTo>
                  <a:lnTo>
                    <a:pt x="377" y="451"/>
                  </a:lnTo>
                  <a:lnTo>
                    <a:pt x="343" y="491"/>
                  </a:lnTo>
                  <a:lnTo>
                    <a:pt x="305" y="528"/>
                  </a:lnTo>
                  <a:lnTo>
                    <a:pt x="265" y="562"/>
                  </a:lnTo>
                  <a:lnTo>
                    <a:pt x="224" y="593"/>
                  </a:lnTo>
                  <a:lnTo>
                    <a:pt x="181" y="619"/>
                  </a:lnTo>
                  <a:lnTo>
                    <a:pt x="178" y="620"/>
                  </a:lnTo>
                  <a:lnTo>
                    <a:pt x="176" y="623"/>
                  </a:lnTo>
                  <a:lnTo>
                    <a:pt x="173" y="626"/>
                  </a:lnTo>
                  <a:lnTo>
                    <a:pt x="171" y="630"/>
                  </a:lnTo>
                  <a:lnTo>
                    <a:pt x="170" y="634"/>
                  </a:lnTo>
                  <a:lnTo>
                    <a:pt x="169" y="641"/>
                  </a:lnTo>
                  <a:lnTo>
                    <a:pt x="169" y="667"/>
                  </a:lnTo>
                  <a:lnTo>
                    <a:pt x="174" y="695"/>
                  </a:lnTo>
                  <a:lnTo>
                    <a:pt x="184" y="727"/>
                  </a:lnTo>
                  <a:lnTo>
                    <a:pt x="196" y="758"/>
                  </a:lnTo>
                  <a:lnTo>
                    <a:pt x="211" y="790"/>
                  </a:lnTo>
                  <a:lnTo>
                    <a:pt x="228" y="821"/>
                  </a:lnTo>
                  <a:lnTo>
                    <a:pt x="246" y="848"/>
                  </a:lnTo>
                  <a:lnTo>
                    <a:pt x="263" y="873"/>
                  </a:lnTo>
                  <a:lnTo>
                    <a:pt x="279" y="892"/>
                  </a:lnTo>
                  <a:lnTo>
                    <a:pt x="292" y="906"/>
                  </a:lnTo>
                  <a:lnTo>
                    <a:pt x="311" y="925"/>
                  </a:lnTo>
                  <a:lnTo>
                    <a:pt x="332" y="948"/>
                  </a:lnTo>
                  <a:lnTo>
                    <a:pt x="354" y="972"/>
                  </a:lnTo>
                  <a:lnTo>
                    <a:pt x="380" y="1003"/>
                  </a:lnTo>
                  <a:lnTo>
                    <a:pt x="410" y="1035"/>
                  </a:lnTo>
                  <a:lnTo>
                    <a:pt x="442" y="1068"/>
                  </a:lnTo>
                  <a:lnTo>
                    <a:pt x="477" y="1099"/>
                  </a:lnTo>
                  <a:lnTo>
                    <a:pt x="514" y="1127"/>
                  </a:lnTo>
                  <a:lnTo>
                    <a:pt x="554" y="1152"/>
                  </a:lnTo>
                  <a:lnTo>
                    <a:pt x="595" y="1170"/>
                  </a:lnTo>
                  <a:lnTo>
                    <a:pt x="638" y="1181"/>
                  </a:lnTo>
                  <a:lnTo>
                    <a:pt x="768" y="1202"/>
                  </a:lnTo>
                  <a:lnTo>
                    <a:pt x="695" y="1311"/>
                  </a:lnTo>
                  <a:lnTo>
                    <a:pt x="680" y="1336"/>
                  </a:lnTo>
                  <a:lnTo>
                    <a:pt x="662" y="1365"/>
                  </a:lnTo>
                  <a:lnTo>
                    <a:pt x="644" y="1398"/>
                  </a:lnTo>
                  <a:lnTo>
                    <a:pt x="627" y="1432"/>
                  </a:lnTo>
                  <a:lnTo>
                    <a:pt x="609" y="1469"/>
                  </a:lnTo>
                  <a:lnTo>
                    <a:pt x="594" y="1507"/>
                  </a:lnTo>
                  <a:lnTo>
                    <a:pt x="580" y="1545"/>
                  </a:lnTo>
                  <a:lnTo>
                    <a:pt x="568" y="1584"/>
                  </a:lnTo>
                  <a:lnTo>
                    <a:pt x="559" y="1621"/>
                  </a:lnTo>
                  <a:lnTo>
                    <a:pt x="554" y="1657"/>
                  </a:lnTo>
                  <a:lnTo>
                    <a:pt x="551" y="1692"/>
                  </a:lnTo>
                  <a:lnTo>
                    <a:pt x="554" y="1722"/>
                  </a:lnTo>
                  <a:lnTo>
                    <a:pt x="562" y="1750"/>
                  </a:lnTo>
                  <a:lnTo>
                    <a:pt x="576" y="1773"/>
                  </a:lnTo>
                  <a:lnTo>
                    <a:pt x="591" y="1793"/>
                  </a:lnTo>
                  <a:lnTo>
                    <a:pt x="606" y="1813"/>
                  </a:lnTo>
                  <a:lnTo>
                    <a:pt x="624" y="1835"/>
                  </a:lnTo>
                  <a:lnTo>
                    <a:pt x="644" y="1857"/>
                  </a:lnTo>
                  <a:lnTo>
                    <a:pt x="664" y="1881"/>
                  </a:lnTo>
                  <a:lnTo>
                    <a:pt x="686" y="1906"/>
                  </a:lnTo>
                  <a:lnTo>
                    <a:pt x="711" y="1929"/>
                  </a:lnTo>
                  <a:lnTo>
                    <a:pt x="738" y="1953"/>
                  </a:lnTo>
                  <a:lnTo>
                    <a:pt x="765" y="1978"/>
                  </a:lnTo>
                  <a:lnTo>
                    <a:pt x="794" y="2001"/>
                  </a:lnTo>
                  <a:lnTo>
                    <a:pt x="826" y="2023"/>
                  </a:lnTo>
                  <a:lnTo>
                    <a:pt x="860" y="2044"/>
                  </a:lnTo>
                  <a:lnTo>
                    <a:pt x="896" y="2065"/>
                  </a:lnTo>
                  <a:lnTo>
                    <a:pt x="935" y="2084"/>
                  </a:lnTo>
                  <a:lnTo>
                    <a:pt x="975" y="2100"/>
                  </a:lnTo>
                  <a:lnTo>
                    <a:pt x="1018" y="2116"/>
                  </a:lnTo>
                  <a:lnTo>
                    <a:pt x="1063" y="2128"/>
                  </a:lnTo>
                  <a:lnTo>
                    <a:pt x="1110" y="2139"/>
                  </a:lnTo>
                  <a:lnTo>
                    <a:pt x="1161" y="2146"/>
                  </a:lnTo>
                  <a:lnTo>
                    <a:pt x="1214" y="2151"/>
                  </a:lnTo>
                  <a:lnTo>
                    <a:pt x="1270" y="2153"/>
                  </a:lnTo>
                  <a:lnTo>
                    <a:pt x="1328" y="2150"/>
                  </a:lnTo>
                  <a:lnTo>
                    <a:pt x="1389" y="2145"/>
                  </a:lnTo>
                  <a:lnTo>
                    <a:pt x="1454" y="2135"/>
                  </a:lnTo>
                  <a:lnTo>
                    <a:pt x="1522" y="2121"/>
                  </a:lnTo>
                  <a:lnTo>
                    <a:pt x="1591" y="2103"/>
                  </a:lnTo>
                  <a:lnTo>
                    <a:pt x="1665" y="2080"/>
                  </a:lnTo>
                  <a:lnTo>
                    <a:pt x="1741" y="2052"/>
                  </a:lnTo>
                  <a:lnTo>
                    <a:pt x="1821" y="2019"/>
                  </a:lnTo>
                  <a:lnTo>
                    <a:pt x="1904" y="1980"/>
                  </a:lnTo>
                  <a:lnTo>
                    <a:pt x="1991" y="1936"/>
                  </a:lnTo>
                  <a:lnTo>
                    <a:pt x="2081" y="1886"/>
                  </a:lnTo>
                  <a:lnTo>
                    <a:pt x="2175" y="1830"/>
                  </a:lnTo>
                  <a:lnTo>
                    <a:pt x="2271" y="1766"/>
                  </a:lnTo>
                  <a:lnTo>
                    <a:pt x="2374" y="1697"/>
                  </a:lnTo>
                  <a:lnTo>
                    <a:pt x="2477" y="1621"/>
                  </a:lnTo>
                  <a:lnTo>
                    <a:pt x="2578" y="1755"/>
                  </a:lnTo>
                  <a:lnTo>
                    <a:pt x="2473" y="1831"/>
                  </a:lnTo>
                  <a:lnTo>
                    <a:pt x="2371" y="1902"/>
                  </a:lnTo>
                  <a:lnTo>
                    <a:pt x="2273" y="1965"/>
                  </a:lnTo>
                  <a:lnTo>
                    <a:pt x="2177" y="2023"/>
                  </a:lnTo>
                  <a:lnTo>
                    <a:pt x="2085" y="2074"/>
                  </a:lnTo>
                  <a:lnTo>
                    <a:pt x="1995" y="2121"/>
                  </a:lnTo>
                  <a:lnTo>
                    <a:pt x="1910" y="2161"/>
                  </a:lnTo>
                  <a:lnTo>
                    <a:pt x="1827" y="2197"/>
                  </a:lnTo>
                  <a:lnTo>
                    <a:pt x="1745" y="2227"/>
                  </a:lnTo>
                  <a:lnTo>
                    <a:pt x="1668" y="2254"/>
                  </a:lnTo>
                  <a:lnTo>
                    <a:pt x="1593" y="2274"/>
                  </a:lnTo>
                  <a:lnTo>
                    <a:pt x="1522" y="2292"/>
                  </a:lnTo>
                  <a:lnTo>
                    <a:pt x="1453" y="2305"/>
                  </a:lnTo>
                  <a:lnTo>
                    <a:pt x="1386" y="2313"/>
                  </a:lnTo>
                  <a:lnTo>
                    <a:pt x="1323" y="2319"/>
                  </a:lnTo>
                  <a:lnTo>
                    <a:pt x="1261" y="2320"/>
                  </a:lnTo>
                  <a:lnTo>
                    <a:pt x="1185" y="2317"/>
                  </a:lnTo>
                  <a:lnTo>
                    <a:pt x="1112" y="2309"/>
                  </a:lnTo>
                  <a:lnTo>
                    <a:pt x="1044" y="2296"/>
                  </a:lnTo>
                  <a:lnTo>
                    <a:pt x="979" y="2280"/>
                  </a:lnTo>
                  <a:lnTo>
                    <a:pt x="918" y="2259"/>
                  </a:lnTo>
                  <a:lnTo>
                    <a:pt x="862" y="2236"/>
                  </a:lnTo>
                  <a:lnTo>
                    <a:pt x="809" y="2209"/>
                  </a:lnTo>
                  <a:lnTo>
                    <a:pt x="761" y="2180"/>
                  </a:lnTo>
                  <a:lnTo>
                    <a:pt x="714" y="2150"/>
                  </a:lnTo>
                  <a:lnTo>
                    <a:pt x="673" y="2118"/>
                  </a:lnTo>
                  <a:lnTo>
                    <a:pt x="634" y="2085"/>
                  </a:lnTo>
                  <a:lnTo>
                    <a:pt x="598" y="2052"/>
                  </a:lnTo>
                  <a:lnTo>
                    <a:pt x="565" y="2020"/>
                  </a:lnTo>
                  <a:lnTo>
                    <a:pt x="535" y="1987"/>
                  </a:lnTo>
                  <a:lnTo>
                    <a:pt x="508" y="1957"/>
                  </a:lnTo>
                  <a:lnTo>
                    <a:pt x="483" y="1928"/>
                  </a:lnTo>
                  <a:lnTo>
                    <a:pt x="463" y="1900"/>
                  </a:lnTo>
                  <a:lnTo>
                    <a:pt x="443" y="1875"/>
                  </a:lnTo>
                  <a:lnTo>
                    <a:pt x="420" y="1839"/>
                  </a:lnTo>
                  <a:lnTo>
                    <a:pt x="403" y="1801"/>
                  </a:lnTo>
                  <a:lnTo>
                    <a:pt x="392" y="1759"/>
                  </a:lnTo>
                  <a:lnTo>
                    <a:pt x="385" y="1717"/>
                  </a:lnTo>
                  <a:lnTo>
                    <a:pt x="385" y="1674"/>
                  </a:lnTo>
                  <a:lnTo>
                    <a:pt x="388" y="1630"/>
                  </a:lnTo>
                  <a:lnTo>
                    <a:pt x="396" y="1585"/>
                  </a:lnTo>
                  <a:lnTo>
                    <a:pt x="406" y="1541"/>
                  </a:lnTo>
                  <a:lnTo>
                    <a:pt x="419" y="1498"/>
                  </a:lnTo>
                  <a:lnTo>
                    <a:pt x="434" y="1457"/>
                  </a:lnTo>
                  <a:lnTo>
                    <a:pt x="449" y="1417"/>
                  </a:lnTo>
                  <a:lnTo>
                    <a:pt x="467" y="1378"/>
                  </a:lnTo>
                  <a:lnTo>
                    <a:pt x="483" y="1344"/>
                  </a:lnTo>
                  <a:lnTo>
                    <a:pt x="500" y="1312"/>
                  </a:lnTo>
                  <a:lnTo>
                    <a:pt x="450" y="1286"/>
                  </a:lnTo>
                  <a:lnTo>
                    <a:pt x="403" y="1254"/>
                  </a:lnTo>
                  <a:lnTo>
                    <a:pt x="361" y="1220"/>
                  </a:lnTo>
                  <a:lnTo>
                    <a:pt x="322" y="1184"/>
                  </a:lnTo>
                  <a:lnTo>
                    <a:pt x="287" y="1149"/>
                  </a:lnTo>
                  <a:lnTo>
                    <a:pt x="256" y="1115"/>
                  </a:lnTo>
                  <a:lnTo>
                    <a:pt x="228" y="1083"/>
                  </a:lnTo>
                  <a:lnTo>
                    <a:pt x="214" y="1068"/>
                  </a:lnTo>
                  <a:lnTo>
                    <a:pt x="202" y="1052"/>
                  </a:lnTo>
                  <a:lnTo>
                    <a:pt x="191" y="1040"/>
                  </a:lnTo>
                  <a:lnTo>
                    <a:pt x="181" y="1032"/>
                  </a:lnTo>
                  <a:lnTo>
                    <a:pt x="165" y="1017"/>
                  </a:lnTo>
                  <a:lnTo>
                    <a:pt x="147" y="995"/>
                  </a:lnTo>
                  <a:lnTo>
                    <a:pt x="126" y="968"/>
                  </a:lnTo>
                  <a:lnTo>
                    <a:pt x="105" y="938"/>
                  </a:lnTo>
                  <a:lnTo>
                    <a:pt x="83" y="903"/>
                  </a:lnTo>
                  <a:lnTo>
                    <a:pt x="62" y="866"/>
                  </a:lnTo>
                  <a:lnTo>
                    <a:pt x="44" y="827"/>
                  </a:lnTo>
                  <a:lnTo>
                    <a:pt x="28" y="786"/>
                  </a:lnTo>
                  <a:lnTo>
                    <a:pt x="14" y="745"/>
                  </a:lnTo>
                  <a:lnTo>
                    <a:pt x="4" y="702"/>
                  </a:lnTo>
                  <a:lnTo>
                    <a:pt x="0" y="660"/>
                  </a:lnTo>
                  <a:lnTo>
                    <a:pt x="2" y="620"/>
                  </a:lnTo>
                  <a:lnTo>
                    <a:pt x="10" y="583"/>
                  </a:lnTo>
                  <a:lnTo>
                    <a:pt x="25" y="549"/>
                  </a:lnTo>
                  <a:lnTo>
                    <a:pt x="46" y="518"/>
                  </a:lnTo>
                  <a:lnTo>
                    <a:pt x="72" y="492"/>
                  </a:lnTo>
                  <a:lnTo>
                    <a:pt x="104" y="471"/>
                  </a:lnTo>
                  <a:lnTo>
                    <a:pt x="147" y="444"/>
                  </a:lnTo>
                  <a:lnTo>
                    <a:pt x="189" y="406"/>
                  </a:lnTo>
                  <a:lnTo>
                    <a:pt x="232" y="364"/>
                  </a:lnTo>
                  <a:lnTo>
                    <a:pt x="272" y="314"/>
                  </a:lnTo>
                  <a:lnTo>
                    <a:pt x="310" y="261"/>
                  </a:lnTo>
                  <a:lnTo>
                    <a:pt x="345" y="208"/>
                  </a:lnTo>
                  <a:lnTo>
                    <a:pt x="377" y="152"/>
                  </a:lnTo>
                  <a:lnTo>
                    <a:pt x="406" y="98"/>
                  </a:lnTo>
                  <a:lnTo>
                    <a:pt x="424" y="68"/>
                  </a:lnTo>
                  <a:lnTo>
                    <a:pt x="445" y="45"/>
                  </a:lnTo>
                  <a:lnTo>
                    <a:pt x="466" y="27"/>
                  </a:lnTo>
                  <a:lnTo>
                    <a:pt x="486" y="14"/>
                  </a:lnTo>
                  <a:lnTo>
                    <a:pt x="507" y="7"/>
                  </a:lnTo>
                  <a:lnTo>
                    <a:pt x="526" y="2"/>
                  </a:lnTo>
                  <a:lnTo>
                    <a:pt x="559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2" name="Freeform 185"/>
            <p:cNvSpPr>
              <a:spLocks/>
            </p:cNvSpPr>
            <p:nvPr/>
          </p:nvSpPr>
          <p:spPr bwMode="auto">
            <a:xfrm>
              <a:off x="4987449" y="350081"/>
              <a:ext cx="2639378" cy="2464118"/>
            </a:xfrm>
            <a:custGeom>
              <a:avLst/>
              <a:gdLst>
                <a:gd name="T0" fmla="*/ 709 w 2771"/>
                <a:gd name="T1" fmla="*/ 11 h 2587"/>
                <a:gd name="T2" fmla="*/ 769 w 2771"/>
                <a:gd name="T3" fmla="*/ 35 h 2587"/>
                <a:gd name="T4" fmla="*/ 975 w 2771"/>
                <a:gd name="T5" fmla="*/ 116 h 2587"/>
                <a:gd name="T6" fmla="*/ 1272 w 2771"/>
                <a:gd name="T7" fmla="*/ 171 h 2587"/>
                <a:gd name="T8" fmla="*/ 1613 w 2771"/>
                <a:gd name="T9" fmla="*/ 204 h 2587"/>
                <a:gd name="T10" fmla="*/ 1951 w 2771"/>
                <a:gd name="T11" fmla="*/ 221 h 2587"/>
                <a:gd name="T12" fmla="*/ 2238 w 2771"/>
                <a:gd name="T13" fmla="*/ 224 h 2587"/>
                <a:gd name="T14" fmla="*/ 2329 w 2771"/>
                <a:gd name="T15" fmla="*/ 391 h 2587"/>
                <a:gd name="T16" fmla="*/ 2150 w 2771"/>
                <a:gd name="T17" fmla="*/ 391 h 2587"/>
                <a:gd name="T18" fmla="*/ 1861 w 2771"/>
                <a:gd name="T19" fmla="*/ 385 h 2587"/>
                <a:gd name="T20" fmla="*/ 1515 w 2771"/>
                <a:gd name="T21" fmla="*/ 366 h 2587"/>
                <a:gd name="T22" fmla="*/ 1161 w 2771"/>
                <a:gd name="T23" fmla="*/ 325 h 2587"/>
                <a:gd name="T24" fmla="*/ 854 w 2771"/>
                <a:gd name="T25" fmla="*/ 254 h 2587"/>
                <a:gd name="T26" fmla="*/ 667 w 2771"/>
                <a:gd name="T27" fmla="*/ 173 h 2587"/>
                <a:gd name="T28" fmla="*/ 616 w 2771"/>
                <a:gd name="T29" fmla="*/ 169 h 2587"/>
                <a:gd name="T30" fmla="*/ 591 w 2771"/>
                <a:gd name="T31" fmla="*/ 221 h 2587"/>
                <a:gd name="T32" fmla="*/ 504 w 2771"/>
                <a:gd name="T33" fmla="*/ 365 h 2587"/>
                <a:gd name="T34" fmla="*/ 384 w 2771"/>
                <a:gd name="T35" fmla="*/ 530 h 2587"/>
                <a:gd name="T36" fmla="*/ 252 w 2771"/>
                <a:gd name="T37" fmla="*/ 667 h 2587"/>
                <a:gd name="T38" fmla="*/ 180 w 2771"/>
                <a:gd name="T39" fmla="*/ 721 h 2587"/>
                <a:gd name="T40" fmla="*/ 167 w 2771"/>
                <a:gd name="T41" fmla="*/ 812 h 2587"/>
                <a:gd name="T42" fmla="*/ 214 w 2771"/>
                <a:gd name="T43" fmla="*/ 993 h 2587"/>
                <a:gd name="T44" fmla="*/ 348 w 2771"/>
                <a:gd name="T45" fmla="*/ 1193 h 2587"/>
                <a:gd name="T46" fmla="*/ 522 w 2771"/>
                <a:gd name="T47" fmla="*/ 1328 h 2587"/>
                <a:gd name="T48" fmla="*/ 606 w 2771"/>
                <a:gd name="T49" fmla="*/ 1418 h 2587"/>
                <a:gd name="T50" fmla="*/ 598 w 2771"/>
                <a:gd name="T51" fmla="*/ 1477 h 2587"/>
                <a:gd name="T52" fmla="*/ 532 w 2771"/>
                <a:gd name="T53" fmla="*/ 1698 h 2587"/>
                <a:gd name="T54" fmla="*/ 555 w 2771"/>
                <a:gd name="T55" fmla="*/ 1941 h 2587"/>
                <a:gd name="T56" fmla="*/ 699 w 2771"/>
                <a:gd name="T57" fmla="*/ 2137 h 2587"/>
                <a:gd name="T58" fmla="*/ 848 w 2771"/>
                <a:gd name="T59" fmla="*/ 2253 h 2587"/>
                <a:gd name="T60" fmla="*/ 1011 w 2771"/>
                <a:gd name="T61" fmla="*/ 2346 h 2587"/>
                <a:gd name="T62" fmla="*/ 1195 w 2771"/>
                <a:gd name="T63" fmla="*/ 2405 h 2587"/>
                <a:gd name="T64" fmla="*/ 1411 w 2771"/>
                <a:gd name="T65" fmla="*/ 2419 h 2587"/>
                <a:gd name="T66" fmla="*/ 1671 w 2771"/>
                <a:gd name="T67" fmla="*/ 2379 h 2587"/>
                <a:gd name="T68" fmla="*/ 1982 w 2771"/>
                <a:gd name="T69" fmla="*/ 2271 h 2587"/>
                <a:gd name="T70" fmla="*/ 2354 w 2771"/>
                <a:gd name="T71" fmla="*/ 2086 h 2587"/>
                <a:gd name="T72" fmla="*/ 2771 w 2771"/>
                <a:gd name="T73" fmla="*/ 2032 h 2587"/>
                <a:gd name="T74" fmla="*/ 2339 w 2771"/>
                <a:gd name="T75" fmla="*/ 2286 h 2587"/>
                <a:gd name="T76" fmla="*/ 1968 w 2771"/>
                <a:gd name="T77" fmla="*/ 2458 h 2587"/>
                <a:gd name="T78" fmla="*/ 1647 w 2771"/>
                <a:gd name="T79" fmla="*/ 2556 h 2587"/>
                <a:gd name="T80" fmla="*/ 1369 w 2771"/>
                <a:gd name="T81" fmla="*/ 2587 h 2587"/>
                <a:gd name="T82" fmla="*/ 1058 w 2771"/>
                <a:gd name="T83" fmla="*/ 2541 h 2587"/>
                <a:gd name="T84" fmla="*/ 785 w 2771"/>
                <a:gd name="T85" fmla="*/ 2409 h 2587"/>
                <a:gd name="T86" fmla="*/ 569 w 2771"/>
                <a:gd name="T87" fmla="*/ 2245 h 2587"/>
                <a:gd name="T88" fmla="*/ 474 w 2771"/>
                <a:gd name="T89" fmla="*/ 2137 h 2587"/>
                <a:gd name="T90" fmla="*/ 394 w 2771"/>
                <a:gd name="T91" fmla="*/ 1986 h 2587"/>
                <a:gd name="T92" fmla="*/ 359 w 2771"/>
                <a:gd name="T93" fmla="*/ 1787 h 2587"/>
                <a:gd name="T94" fmla="*/ 397 w 2771"/>
                <a:gd name="T95" fmla="*/ 1540 h 2587"/>
                <a:gd name="T96" fmla="*/ 228 w 2771"/>
                <a:gd name="T97" fmla="*/ 1309 h 2587"/>
                <a:gd name="T98" fmla="*/ 65 w 2771"/>
                <a:gd name="T99" fmla="*/ 1069 h 2587"/>
                <a:gd name="T100" fmla="*/ 2 w 2771"/>
                <a:gd name="T101" fmla="*/ 833 h 2587"/>
                <a:gd name="T102" fmla="*/ 25 w 2771"/>
                <a:gd name="T103" fmla="*/ 659 h 2587"/>
                <a:gd name="T104" fmla="*/ 115 w 2771"/>
                <a:gd name="T105" fmla="*/ 559 h 2587"/>
                <a:gd name="T106" fmla="*/ 213 w 2771"/>
                <a:gd name="T107" fmla="*/ 474 h 2587"/>
                <a:gd name="T108" fmla="*/ 325 w 2771"/>
                <a:gd name="T109" fmla="*/ 333 h 2587"/>
                <a:gd name="T110" fmla="*/ 419 w 2771"/>
                <a:gd name="T111" fmla="*/ 188 h 2587"/>
                <a:gd name="T112" fmla="*/ 477 w 2771"/>
                <a:gd name="T113" fmla="*/ 76 h 2587"/>
                <a:gd name="T114" fmla="*/ 588 w 2771"/>
                <a:gd name="T115" fmla="*/ 3 h 2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771" h="2587">
                  <a:moveTo>
                    <a:pt x="622" y="0"/>
                  </a:moveTo>
                  <a:lnTo>
                    <a:pt x="652" y="0"/>
                  </a:lnTo>
                  <a:lnTo>
                    <a:pt x="682" y="4"/>
                  </a:lnTo>
                  <a:lnTo>
                    <a:pt x="709" y="11"/>
                  </a:lnTo>
                  <a:lnTo>
                    <a:pt x="731" y="18"/>
                  </a:lnTo>
                  <a:lnTo>
                    <a:pt x="747" y="24"/>
                  </a:lnTo>
                  <a:lnTo>
                    <a:pt x="757" y="29"/>
                  </a:lnTo>
                  <a:lnTo>
                    <a:pt x="769" y="35"/>
                  </a:lnTo>
                  <a:lnTo>
                    <a:pt x="809" y="58"/>
                  </a:lnTo>
                  <a:lnTo>
                    <a:pt x="858" y="79"/>
                  </a:lnTo>
                  <a:lnTo>
                    <a:pt x="913" y="98"/>
                  </a:lnTo>
                  <a:lnTo>
                    <a:pt x="975" y="116"/>
                  </a:lnTo>
                  <a:lnTo>
                    <a:pt x="1043" y="133"/>
                  </a:lnTo>
                  <a:lnTo>
                    <a:pt x="1114" y="147"/>
                  </a:lnTo>
                  <a:lnTo>
                    <a:pt x="1192" y="160"/>
                  </a:lnTo>
                  <a:lnTo>
                    <a:pt x="1272" y="171"/>
                  </a:lnTo>
                  <a:lnTo>
                    <a:pt x="1355" y="181"/>
                  </a:lnTo>
                  <a:lnTo>
                    <a:pt x="1440" y="191"/>
                  </a:lnTo>
                  <a:lnTo>
                    <a:pt x="1526" y="198"/>
                  </a:lnTo>
                  <a:lnTo>
                    <a:pt x="1613" y="204"/>
                  </a:lnTo>
                  <a:lnTo>
                    <a:pt x="1700" y="210"/>
                  </a:lnTo>
                  <a:lnTo>
                    <a:pt x="1785" y="214"/>
                  </a:lnTo>
                  <a:lnTo>
                    <a:pt x="1870" y="218"/>
                  </a:lnTo>
                  <a:lnTo>
                    <a:pt x="1951" y="221"/>
                  </a:lnTo>
                  <a:lnTo>
                    <a:pt x="2030" y="222"/>
                  </a:lnTo>
                  <a:lnTo>
                    <a:pt x="2104" y="224"/>
                  </a:lnTo>
                  <a:lnTo>
                    <a:pt x="2173" y="224"/>
                  </a:lnTo>
                  <a:lnTo>
                    <a:pt x="2238" y="224"/>
                  </a:lnTo>
                  <a:lnTo>
                    <a:pt x="2296" y="224"/>
                  </a:lnTo>
                  <a:lnTo>
                    <a:pt x="2347" y="222"/>
                  </a:lnTo>
                  <a:lnTo>
                    <a:pt x="2352" y="389"/>
                  </a:lnTo>
                  <a:lnTo>
                    <a:pt x="2329" y="391"/>
                  </a:lnTo>
                  <a:lnTo>
                    <a:pt x="2298" y="391"/>
                  </a:lnTo>
                  <a:lnTo>
                    <a:pt x="2256" y="391"/>
                  </a:lnTo>
                  <a:lnTo>
                    <a:pt x="2207" y="391"/>
                  </a:lnTo>
                  <a:lnTo>
                    <a:pt x="2150" y="391"/>
                  </a:lnTo>
                  <a:lnTo>
                    <a:pt x="2085" y="391"/>
                  </a:lnTo>
                  <a:lnTo>
                    <a:pt x="2016" y="389"/>
                  </a:lnTo>
                  <a:lnTo>
                    <a:pt x="1940" y="388"/>
                  </a:lnTo>
                  <a:lnTo>
                    <a:pt x="1861" y="385"/>
                  </a:lnTo>
                  <a:lnTo>
                    <a:pt x="1777" y="383"/>
                  </a:lnTo>
                  <a:lnTo>
                    <a:pt x="1692" y="378"/>
                  </a:lnTo>
                  <a:lnTo>
                    <a:pt x="1603" y="373"/>
                  </a:lnTo>
                  <a:lnTo>
                    <a:pt x="1515" y="366"/>
                  </a:lnTo>
                  <a:lnTo>
                    <a:pt x="1425" y="358"/>
                  </a:lnTo>
                  <a:lnTo>
                    <a:pt x="1335" y="348"/>
                  </a:lnTo>
                  <a:lnTo>
                    <a:pt x="1247" y="337"/>
                  </a:lnTo>
                  <a:lnTo>
                    <a:pt x="1161" y="325"/>
                  </a:lnTo>
                  <a:lnTo>
                    <a:pt x="1079" y="311"/>
                  </a:lnTo>
                  <a:lnTo>
                    <a:pt x="999" y="294"/>
                  </a:lnTo>
                  <a:lnTo>
                    <a:pt x="924" y="275"/>
                  </a:lnTo>
                  <a:lnTo>
                    <a:pt x="854" y="254"/>
                  </a:lnTo>
                  <a:lnTo>
                    <a:pt x="790" y="232"/>
                  </a:lnTo>
                  <a:lnTo>
                    <a:pt x="732" y="206"/>
                  </a:lnTo>
                  <a:lnTo>
                    <a:pt x="682" y="178"/>
                  </a:lnTo>
                  <a:lnTo>
                    <a:pt x="667" y="173"/>
                  </a:lnTo>
                  <a:lnTo>
                    <a:pt x="651" y="169"/>
                  </a:lnTo>
                  <a:lnTo>
                    <a:pt x="635" y="167"/>
                  </a:lnTo>
                  <a:lnTo>
                    <a:pt x="624" y="167"/>
                  </a:lnTo>
                  <a:lnTo>
                    <a:pt x="616" y="169"/>
                  </a:lnTo>
                  <a:lnTo>
                    <a:pt x="616" y="169"/>
                  </a:lnTo>
                  <a:lnTo>
                    <a:pt x="615" y="171"/>
                  </a:lnTo>
                  <a:lnTo>
                    <a:pt x="605" y="193"/>
                  </a:lnTo>
                  <a:lnTo>
                    <a:pt x="591" y="221"/>
                  </a:lnTo>
                  <a:lnTo>
                    <a:pt x="573" y="251"/>
                  </a:lnTo>
                  <a:lnTo>
                    <a:pt x="554" y="287"/>
                  </a:lnTo>
                  <a:lnTo>
                    <a:pt x="530" y="325"/>
                  </a:lnTo>
                  <a:lnTo>
                    <a:pt x="504" y="365"/>
                  </a:lnTo>
                  <a:lnTo>
                    <a:pt x="477" y="406"/>
                  </a:lnTo>
                  <a:lnTo>
                    <a:pt x="448" y="449"/>
                  </a:lnTo>
                  <a:lnTo>
                    <a:pt x="416" y="490"/>
                  </a:lnTo>
                  <a:lnTo>
                    <a:pt x="384" y="530"/>
                  </a:lnTo>
                  <a:lnTo>
                    <a:pt x="351" y="569"/>
                  </a:lnTo>
                  <a:lnTo>
                    <a:pt x="318" y="605"/>
                  </a:lnTo>
                  <a:lnTo>
                    <a:pt x="285" y="638"/>
                  </a:lnTo>
                  <a:lnTo>
                    <a:pt x="252" y="667"/>
                  </a:lnTo>
                  <a:lnTo>
                    <a:pt x="220" y="690"/>
                  </a:lnTo>
                  <a:lnTo>
                    <a:pt x="188" y="710"/>
                  </a:lnTo>
                  <a:lnTo>
                    <a:pt x="184" y="713"/>
                  </a:lnTo>
                  <a:lnTo>
                    <a:pt x="180" y="721"/>
                  </a:lnTo>
                  <a:lnTo>
                    <a:pt x="174" y="735"/>
                  </a:lnTo>
                  <a:lnTo>
                    <a:pt x="170" y="754"/>
                  </a:lnTo>
                  <a:lnTo>
                    <a:pt x="167" y="780"/>
                  </a:lnTo>
                  <a:lnTo>
                    <a:pt x="167" y="812"/>
                  </a:lnTo>
                  <a:lnTo>
                    <a:pt x="172" y="853"/>
                  </a:lnTo>
                  <a:lnTo>
                    <a:pt x="181" y="898"/>
                  </a:lnTo>
                  <a:lnTo>
                    <a:pt x="195" y="943"/>
                  </a:lnTo>
                  <a:lnTo>
                    <a:pt x="214" y="993"/>
                  </a:lnTo>
                  <a:lnTo>
                    <a:pt x="239" y="1043"/>
                  </a:lnTo>
                  <a:lnTo>
                    <a:pt x="270" y="1092"/>
                  </a:lnTo>
                  <a:lnTo>
                    <a:pt x="305" y="1143"/>
                  </a:lnTo>
                  <a:lnTo>
                    <a:pt x="348" y="1193"/>
                  </a:lnTo>
                  <a:lnTo>
                    <a:pt x="398" y="1241"/>
                  </a:lnTo>
                  <a:lnTo>
                    <a:pt x="453" y="1288"/>
                  </a:lnTo>
                  <a:lnTo>
                    <a:pt x="517" y="1332"/>
                  </a:lnTo>
                  <a:lnTo>
                    <a:pt x="522" y="1328"/>
                  </a:lnTo>
                  <a:lnTo>
                    <a:pt x="575" y="1368"/>
                  </a:lnTo>
                  <a:lnTo>
                    <a:pt x="591" y="1384"/>
                  </a:lnTo>
                  <a:lnTo>
                    <a:pt x="602" y="1401"/>
                  </a:lnTo>
                  <a:lnTo>
                    <a:pt x="606" y="1418"/>
                  </a:lnTo>
                  <a:lnTo>
                    <a:pt x="608" y="1436"/>
                  </a:lnTo>
                  <a:lnTo>
                    <a:pt x="606" y="1451"/>
                  </a:lnTo>
                  <a:lnTo>
                    <a:pt x="602" y="1466"/>
                  </a:lnTo>
                  <a:lnTo>
                    <a:pt x="598" y="1477"/>
                  </a:lnTo>
                  <a:lnTo>
                    <a:pt x="594" y="1487"/>
                  </a:lnTo>
                  <a:lnTo>
                    <a:pt x="566" y="1560"/>
                  </a:lnTo>
                  <a:lnTo>
                    <a:pt x="546" y="1631"/>
                  </a:lnTo>
                  <a:lnTo>
                    <a:pt x="532" y="1698"/>
                  </a:lnTo>
                  <a:lnTo>
                    <a:pt x="526" y="1763"/>
                  </a:lnTo>
                  <a:lnTo>
                    <a:pt x="529" y="1825"/>
                  </a:lnTo>
                  <a:lnTo>
                    <a:pt x="539" y="1885"/>
                  </a:lnTo>
                  <a:lnTo>
                    <a:pt x="555" y="1941"/>
                  </a:lnTo>
                  <a:lnTo>
                    <a:pt x="580" y="1995"/>
                  </a:lnTo>
                  <a:lnTo>
                    <a:pt x="612" y="2045"/>
                  </a:lnTo>
                  <a:lnTo>
                    <a:pt x="652" y="2093"/>
                  </a:lnTo>
                  <a:lnTo>
                    <a:pt x="699" y="2137"/>
                  </a:lnTo>
                  <a:lnTo>
                    <a:pt x="736" y="2168"/>
                  </a:lnTo>
                  <a:lnTo>
                    <a:pt x="773" y="2198"/>
                  </a:lnTo>
                  <a:lnTo>
                    <a:pt x="811" y="2226"/>
                  </a:lnTo>
                  <a:lnTo>
                    <a:pt x="848" y="2253"/>
                  </a:lnTo>
                  <a:lnTo>
                    <a:pt x="887" y="2280"/>
                  </a:lnTo>
                  <a:lnTo>
                    <a:pt x="927" y="2303"/>
                  </a:lnTo>
                  <a:lnTo>
                    <a:pt x="968" y="2325"/>
                  </a:lnTo>
                  <a:lnTo>
                    <a:pt x="1011" y="2346"/>
                  </a:lnTo>
                  <a:lnTo>
                    <a:pt x="1054" y="2364"/>
                  </a:lnTo>
                  <a:lnTo>
                    <a:pt x="1099" y="2380"/>
                  </a:lnTo>
                  <a:lnTo>
                    <a:pt x="1146" y="2394"/>
                  </a:lnTo>
                  <a:lnTo>
                    <a:pt x="1195" y="2405"/>
                  </a:lnTo>
                  <a:lnTo>
                    <a:pt x="1246" y="2413"/>
                  </a:lnTo>
                  <a:lnTo>
                    <a:pt x="1298" y="2419"/>
                  </a:lnTo>
                  <a:lnTo>
                    <a:pt x="1355" y="2420"/>
                  </a:lnTo>
                  <a:lnTo>
                    <a:pt x="1411" y="2419"/>
                  </a:lnTo>
                  <a:lnTo>
                    <a:pt x="1472" y="2415"/>
                  </a:lnTo>
                  <a:lnTo>
                    <a:pt x="1536" y="2407"/>
                  </a:lnTo>
                  <a:lnTo>
                    <a:pt x="1602" y="2394"/>
                  </a:lnTo>
                  <a:lnTo>
                    <a:pt x="1671" y="2379"/>
                  </a:lnTo>
                  <a:lnTo>
                    <a:pt x="1744" y="2358"/>
                  </a:lnTo>
                  <a:lnTo>
                    <a:pt x="1820" y="2333"/>
                  </a:lnTo>
                  <a:lnTo>
                    <a:pt x="1899" y="2304"/>
                  </a:lnTo>
                  <a:lnTo>
                    <a:pt x="1982" y="2271"/>
                  </a:lnTo>
                  <a:lnTo>
                    <a:pt x="2068" y="2233"/>
                  </a:lnTo>
                  <a:lnTo>
                    <a:pt x="2160" y="2190"/>
                  </a:lnTo>
                  <a:lnTo>
                    <a:pt x="2255" y="2140"/>
                  </a:lnTo>
                  <a:lnTo>
                    <a:pt x="2354" y="2086"/>
                  </a:lnTo>
                  <a:lnTo>
                    <a:pt x="2459" y="2027"/>
                  </a:lnTo>
                  <a:lnTo>
                    <a:pt x="2567" y="1962"/>
                  </a:lnTo>
                  <a:lnTo>
                    <a:pt x="2680" y="1892"/>
                  </a:lnTo>
                  <a:lnTo>
                    <a:pt x="2771" y="2032"/>
                  </a:lnTo>
                  <a:lnTo>
                    <a:pt x="2657" y="2103"/>
                  </a:lnTo>
                  <a:lnTo>
                    <a:pt x="2548" y="2169"/>
                  </a:lnTo>
                  <a:lnTo>
                    <a:pt x="2441" y="2230"/>
                  </a:lnTo>
                  <a:lnTo>
                    <a:pt x="2339" y="2286"/>
                  </a:lnTo>
                  <a:lnTo>
                    <a:pt x="2241" y="2336"/>
                  </a:lnTo>
                  <a:lnTo>
                    <a:pt x="2146" y="2382"/>
                  </a:lnTo>
                  <a:lnTo>
                    <a:pt x="2055" y="2422"/>
                  </a:lnTo>
                  <a:lnTo>
                    <a:pt x="1968" y="2458"/>
                  </a:lnTo>
                  <a:lnTo>
                    <a:pt x="1883" y="2489"/>
                  </a:lnTo>
                  <a:lnTo>
                    <a:pt x="1802" y="2516"/>
                  </a:lnTo>
                  <a:lnTo>
                    <a:pt x="1723" y="2538"/>
                  </a:lnTo>
                  <a:lnTo>
                    <a:pt x="1647" y="2556"/>
                  </a:lnTo>
                  <a:lnTo>
                    <a:pt x="1574" y="2570"/>
                  </a:lnTo>
                  <a:lnTo>
                    <a:pt x="1504" y="2579"/>
                  </a:lnTo>
                  <a:lnTo>
                    <a:pt x="1435" y="2586"/>
                  </a:lnTo>
                  <a:lnTo>
                    <a:pt x="1369" y="2587"/>
                  </a:lnTo>
                  <a:lnTo>
                    <a:pt x="1287" y="2585"/>
                  </a:lnTo>
                  <a:lnTo>
                    <a:pt x="1208" y="2575"/>
                  </a:lnTo>
                  <a:lnTo>
                    <a:pt x="1132" y="2561"/>
                  </a:lnTo>
                  <a:lnTo>
                    <a:pt x="1058" y="2541"/>
                  </a:lnTo>
                  <a:lnTo>
                    <a:pt x="987" y="2514"/>
                  </a:lnTo>
                  <a:lnTo>
                    <a:pt x="918" y="2484"/>
                  </a:lnTo>
                  <a:lnTo>
                    <a:pt x="851" y="2449"/>
                  </a:lnTo>
                  <a:lnTo>
                    <a:pt x="785" y="2409"/>
                  </a:lnTo>
                  <a:lnTo>
                    <a:pt x="720" y="2365"/>
                  </a:lnTo>
                  <a:lnTo>
                    <a:pt x="655" y="2317"/>
                  </a:lnTo>
                  <a:lnTo>
                    <a:pt x="591" y="2266"/>
                  </a:lnTo>
                  <a:lnTo>
                    <a:pt x="569" y="2245"/>
                  </a:lnTo>
                  <a:lnTo>
                    <a:pt x="544" y="2223"/>
                  </a:lnTo>
                  <a:lnTo>
                    <a:pt x="521" y="2197"/>
                  </a:lnTo>
                  <a:lnTo>
                    <a:pt x="496" y="2168"/>
                  </a:lnTo>
                  <a:lnTo>
                    <a:pt x="474" y="2137"/>
                  </a:lnTo>
                  <a:lnTo>
                    <a:pt x="450" y="2103"/>
                  </a:lnTo>
                  <a:lnTo>
                    <a:pt x="430" y="2067"/>
                  </a:lnTo>
                  <a:lnTo>
                    <a:pt x="412" y="2027"/>
                  </a:lnTo>
                  <a:lnTo>
                    <a:pt x="394" y="1986"/>
                  </a:lnTo>
                  <a:lnTo>
                    <a:pt x="380" y="1940"/>
                  </a:lnTo>
                  <a:lnTo>
                    <a:pt x="370" y="1892"/>
                  </a:lnTo>
                  <a:lnTo>
                    <a:pt x="363" y="1841"/>
                  </a:lnTo>
                  <a:lnTo>
                    <a:pt x="359" y="1787"/>
                  </a:lnTo>
                  <a:lnTo>
                    <a:pt x="361" y="1730"/>
                  </a:lnTo>
                  <a:lnTo>
                    <a:pt x="368" y="1669"/>
                  </a:lnTo>
                  <a:lnTo>
                    <a:pt x="380" y="1606"/>
                  </a:lnTo>
                  <a:lnTo>
                    <a:pt x="397" y="1540"/>
                  </a:lnTo>
                  <a:lnTo>
                    <a:pt x="421" y="1471"/>
                  </a:lnTo>
                  <a:lnTo>
                    <a:pt x="350" y="1419"/>
                  </a:lnTo>
                  <a:lnTo>
                    <a:pt x="285" y="1366"/>
                  </a:lnTo>
                  <a:lnTo>
                    <a:pt x="228" y="1309"/>
                  </a:lnTo>
                  <a:lnTo>
                    <a:pt x="177" y="1250"/>
                  </a:lnTo>
                  <a:lnTo>
                    <a:pt x="133" y="1190"/>
                  </a:lnTo>
                  <a:lnTo>
                    <a:pt x="96" y="1130"/>
                  </a:lnTo>
                  <a:lnTo>
                    <a:pt x="65" y="1069"/>
                  </a:lnTo>
                  <a:lnTo>
                    <a:pt x="40" y="1008"/>
                  </a:lnTo>
                  <a:lnTo>
                    <a:pt x="21" y="947"/>
                  </a:lnTo>
                  <a:lnTo>
                    <a:pt x="9" y="889"/>
                  </a:lnTo>
                  <a:lnTo>
                    <a:pt x="2" y="833"/>
                  </a:lnTo>
                  <a:lnTo>
                    <a:pt x="0" y="780"/>
                  </a:lnTo>
                  <a:lnTo>
                    <a:pt x="4" y="736"/>
                  </a:lnTo>
                  <a:lnTo>
                    <a:pt x="13" y="695"/>
                  </a:lnTo>
                  <a:lnTo>
                    <a:pt x="25" y="659"/>
                  </a:lnTo>
                  <a:lnTo>
                    <a:pt x="42" y="626"/>
                  </a:lnTo>
                  <a:lnTo>
                    <a:pt x="62" y="598"/>
                  </a:lnTo>
                  <a:lnTo>
                    <a:pt x="86" y="576"/>
                  </a:lnTo>
                  <a:lnTo>
                    <a:pt x="115" y="559"/>
                  </a:lnTo>
                  <a:lnTo>
                    <a:pt x="137" y="546"/>
                  </a:lnTo>
                  <a:lnTo>
                    <a:pt x="160" y="526"/>
                  </a:lnTo>
                  <a:lnTo>
                    <a:pt x="187" y="501"/>
                  </a:lnTo>
                  <a:lnTo>
                    <a:pt x="213" y="474"/>
                  </a:lnTo>
                  <a:lnTo>
                    <a:pt x="242" y="441"/>
                  </a:lnTo>
                  <a:lnTo>
                    <a:pt x="270" y="406"/>
                  </a:lnTo>
                  <a:lnTo>
                    <a:pt x="297" y="370"/>
                  </a:lnTo>
                  <a:lnTo>
                    <a:pt x="325" y="333"/>
                  </a:lnTo>
                  <a:lnTo>
                    <a:pt x="351" y="294"/>
                  </a:lnTo>
                  <a:lnTo>
                    <a:pt x="376" y="257"/>
                  </a:lnTo>
                  <a:lnTo>
                    <a:pt x="398" y="221"/>
                  </a:lnTo>
                  <a:lnTo>
                    <a:pt x="419" y="188"/>
                  </a:lnTo>
                  <a:lnTo>
                    <a:pt x="437" y="156"/>
                  </a:lnTo>
                  <a:lnTo>
                    <a:pt x="450" y="130"/>
                  </a:lnTo>
                  <a:lnTo>
                    <a:pt x="460" y="108"/>
                  </a:lnTo>
                  <a:lnTo>
                    <a:pt x="477" y="76"/>
                  </a:lnTo>
                  <a:lnTo>
                    <a:pt x="499" y="50"/>
                  </a:lnTo>
                  <a:lnTo>
                    <a:pt x="525" y="28"/>
                  </a:lnTo>
                  <a:lnTo>
                    <a:pt x="555" y="13"/>
                  </a:lnTo>
                  <a:lnTo>
                    <a:pt x="588" y="3"/>
                  </a:lnTo>
                  <a:lnTo>
                    <a:pt x="622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93" name="Group 292"/>
            <p:cNvGrpSpPr/>
            <p:nvPr/>
          </p:nvGrpSpPr>
          <p:grpSpPr>
            <a:xfrm>
              <a:off x="7325767" y="1045515"/>
              <a:ext cx="751666" cy="663381"/>
              <a:chOff x="6575540" y="841484"/>
              <a:chExt cx="950029" cy="838445"/>
            </a:xfrm>
          </p:grpSpPr>
          <p:sp>
            <p:nvSpPr>
              <p:cNvPr id="291" name="Oval 290"/>
              <p:cNvSpPr/>
              <p:nvPr/>
            </p:nvSpPr>
            <p:spPr>
              <a:xfrm>
                <a:off x="6575540" y="841484"/>
                <a:ext cx="950029" cy="838445"/>
              </a:xfrm>
              <a:prstGeom prst="ellipse">
                <a:avLst/>
              </a:prstGeom>
              <a:solidFill>
                <a:schemeClr val="accent3"/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2" name="Oval 291"/>
              <p:cNvSpPr/>
              <p:nvPr/>
            </p:nvSpPr>
            <p:spPr>
              <a:xfrm>
                <a:off x="7056909" y="1260709"/>
                <a:ext cx="239238" cy="239238"/>
              </a:xfrm>
              <a:prstGeom prst="ellipse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98" name="Rectangle 297"/>
          <p:cNvSpPr/>
          <p:nvPr/>
        </p:nvSpPr>
        <p:spPr>
          <a:xfrm>
            <a:off x="7363690" y="1812944"/>
            <a:ext cx="119930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Ovulation</a:t>
            </a:r>
          </a:p>
        </p:txBody>
      </p:sp>
      <p:sp>
        <p:nvSpPr>
          <p:cNvPr id="299" name="Rectangle 298"/>
          <p:cNvSpPr/>
          <p:nvPr/>
        </p:nvSpPr>
        <p:spPr>
          <a:xfrm>
            <a:off x="7363690" y="2994675"/>
            <a:ext cx="119930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Ovulation</a:t>
            </a:r>
          </a:p>
        </p:txBody>
      </p:sp>
      <p:sp>
        <p:nvSpPr>
          <p:cNvPr id="300" name="Rectangle 299"/>
          <p:cNvSpPr/>
          <p:nvPr/>
        </p:nvSpPr>
        <p:spPr>
          <a:xfrm>
            <a:off x="9379460" y="2987800"/>
            <a:ext cx="128042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rgbClr val="92D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Progesterone</a:t>
            </a:r>
          </a:p>
        </p:txBody>
      </p:sp>
      <p:sp>
        <p:nvSpPr>
          <p:cNvPr id="301" name="Rectangle 300"/>
          <p:cNvSpPr/>
          <p:nvPr/>
        </p:nvSpPr>
        <p:spPr>
          <a:xfrm>
            <a:off x="9379460" y="4143698"/>
            <a:ext cx="128042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Estrogen</a:t>
            </a:r>
          </a:p>
        </p:txBody>
      </p:sp>
      <p:sp>
        <p:nvSpPr>
          <p:cNvPr id="302" name="Rectangle 301"/>
          <p:cNvSpPr/>
          <p:nvPr/>
        </p:nvSpPr>
        <p:spPr>
          <a:xfrm>
            <a:off x="8754303" y="4715059"/>
            <a:ext cx="211088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LH (luteinizing hormone)</a:t>
            </a:r>
          </a:p>
        </p:txBody>
      </p:sp>
      <p:sp>
        <p:nvSpPr>
          <p:cNvPr id="303" name="Rectangle 302"/>
          <p:cNvSpPr/>
          <p:nvPr/>
        </p:nvSpPr>
        <p:spPr>
          <a:xfrm>
            <a:off x="4790940" y="5487306"/>
            <a:ext cx="6758938" cy="43452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4" name="Rectangle 303"/>
          <p:cNvSpPr/>
          <p:nvPr/>
        </p:nvSpPr>
        <p:spPr>
          <a:xfrm>
            <a:off x="5010366" y="5570154"/>
            <a:ext cx="124463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chemeClr val="accent2"/>
                </a:solidFill>
                <a:latin typeface="Josefin Sans" pitchFamily="2" charset="0"/>
                <a:ea typeface="Josefin Sans" pitchFamily="2" charset="0"/>
              </a:rPr>
              <a:t>Start of the cycle</a:t>
            </a:r>
            <a:endParaRPr lang="en-US" sz="1200" b="1" dirty="0">
              <a:solidFill>
                <a:schemeClr val="accent2"/>
              </a:solidFill>
              <a:latin typeface="Josefin Sans" pitchFamily="2" charset="0"/>
              <a:ea typeface="Josefin Sans" pitchFamily="2" charset="0"/>
            </a:endParaRPr>
          </a:p>
        </p:txBody>
      </p:sp>
      <p:sp>
        <p:nvSpPr>
          <p:cNvPr id="305" name="Rectangle 304"/>
          <p:cNvSpPr/>
          <p:nvPr/>
        </p:nvSpPr>
        <p:spPr>
          <a:xfrm>
            <a:off x="6781776" y="5570154"/>
            <a:ext cx="55393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schemeClr val="accent2"/>
                </a:solidFill>
                <a:latin typeface="Josefin Sans" pitchFamily="2" charset="0"/>
                <a:ea typeface="Josefin Sans" pitchFamily="2" charset="0"/>
              </a:rPr>
              <a:t>Day 7</a:t>
            </a:r>
          </a:p>
        </p:txBody>
      </p:sp>
      <p:sp>
        <p:nvSpPr>
          <p:cNvPr id="306" name="Rectangle 305"/>
          <p:cNvSpPr/>
          <p:nvPr/>
        </p:nvSpPr>
        <p:spPr>
          <a:xfrm>
            <a:off x="8007009" y="5572746"/>
            <a:ext cx="60523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schemeClr val="accent2"/>
                </a:solidFill>
                <a:latin typeface="Josefin Sans" pitchFamily="2" charset="0"/>
                <a:ea typeface="Josefin Sans" pitchFamily="2" charset="0"/>
              </a:rPr>
              <a:t>Day 14</a:t>
            </a:r>
          </a:p>
        </p:txBody>
      </p:sp>
      <p:sp>
        <p:nvSpPr>
          <p:cNvPr id="307" name="Rectangle 306"/>
          <p:cNvSpPr/>
          <p:nvPr/>
        </p:nvSpPr>
        <p:spPr>
          <a:xfrm>
            <a:off x="9353261" y="5572745"/>
            <a:ext cx="60362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schemeClr val="accent2"/>
                </a:solidFill>
                <a:latin typeface="Josefin Sans" pitchFamily="2" charset="0"/>
                <a:ea typeface="Josefin Sans" pitchFamily="2" charset="0"/>
              </a:rPr>
              <a:t>Day 21</a:t>
            </a:r>
          </a:p>
        </p:txBody>
      </p:sp>
      <p:sp>
        <p:nvSpPr>
          <p:cNvPr id="308" name="Rectangle 307"/>
          <p:cNvSpPr/>
          <p:nvPr/>
        </p:nvSpPr>
        <p:spPr>
          <a:xfrm>
            <a:off x="10697911" y="5572745"/>
            <a:ext cx="64049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schemeClr val="accent2"/>
                </a:solidFill>
                <a:latin typeface="Josefin Sans" pitchFamily="2" charset="0"/>
                <a:ea typeface="Josefin Sans" pitchFamily="2" charset="0"/>
              </a:rPr>
              <a:t>Day 28</a:t>
            </a:r>
          </a:p>
        </p:txBody>
      </p:sp>
      <p:sp>
        <p:nvSpPr>
          <p:cNvPr id="309" name="Rectangle 308"/>
          <p:cNvSpPr/>
          <p:nvPr/>
        </p:nvSpPr>
        <p:spPr>
          <a:xfrm>
            <a:off x="8383555" y="5140233"/>
            <a:ext cx="289192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chemeClr val="accent2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FSH (follicle-stimulating hormone)</a:t>
            </a:r>
          </a:p>
        </p:txBody>
      </p:sp>
      <p:sp>
        <p:nvSpPr>
          <p:cNvPr id="311" name="Rectangle 310"/>
          <p:cNvSpPr/>
          <p:nvPr/>
        </p:nvSpPr>
        <p:spPr>
          <a:xfrm>
            <a:off x="5296748" y="1758508"/>
            <a:ext cx="17572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accent2"/>
                </a:solidFill>
                <a:latin typeface="Josefin Sans" pitchFamily="2" charset="0"/>
                <a:ea typeface="Josefin Sans" pitchFamily="2" charset="0"/>
              </a:rPr>
              <a:t>Follicular Phase</a:t>
            </a:r>
          </a:p>
        </p:txBody>
      </p:sp>
      <p:sp>
        <p:nvSpPr>
          <p:cNvPr id="312" name="Rectangle 311"/>
          <p:cNvSpPr/>
          <p:nvPr/>
        </p:nvSpPr>
        <p:spPr>
          <a:xfrm>
            <a:off x="9077975" y="1758507"/>
            <a:ext cx="17572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accent2"/>
                </a:solidFill>
                <a:latin typeface="Josefin Sans" pitchFamily="2" charset="0"/>
                <a:ea typeface="Josefin Sans" pitchFamily="2" charset="0"/>
              </a:rPr>
              <a:t>Luteal Phase</a:t>
            </a:r>
          </a:p>
        </p:txBody>
      </p:sp>
      <p:sp>
        <p:nvSpPr>
          <p:cNvPr id="313" name="Title 1">
            <a:extLst>
              <a:ext uri="{FF2B5EF4-FFF2-40B4-BE49-F238E27FC236}">
                <a16:creationId xmlns:a16="http://schemas.microsoft.com/office/drawing/2014/main" id="{C8E34BA9-4F99-4F2E-8D23-090A1972FD37}"/>
              </a:ext>
            </a:extLst>
          </p:cNvPr>
          <p:cNvSpPr txBox="1">
            <a:spLocks/>
          </p:cNvSpPr>
          <p:nvPr/>
        </p:nvSpPr>
        <p:spPr>
          <a:xfrm>
            <a:off x="1021407" y="2312803"/>
            <a:ext cx="3148493" cy="1872966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schemeClr val="accent2"/>
                </a:solidFill>
                <a:latin typeface="Josefin Sans Medium" pitchFamily="2" charset="0"/>
              </a:rPr>
              <a:t>Normal Menstrual Cycle</a:t>
            </a:r>
          </a:p>
        </p:txBody>
      </p:sp>
      <p:sp>
        <p:nvSpPr>
          <p:cNvPr id="104" name="Rectangle 103"/>
          <p:cNvSpPr/>
          <p:nvPr/>
        </p:nvSpPr>
        <p:spPr>
          <a:xfrm>
            <a:off x="0" y="6793832"/>
            <a:ext cx="12192000" cy="6416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D77348-3962-0BEA-2C03-F64FDFC4C1B6}"/>
              </a:ext>
            </a:extLst>
          </p:cNvPr>
          <p:cNvSpPr txBox="1"/>
          <p:nvPr/>
        </p:nvSpPr>
        <p:spPr>
          <a:xfrm>
            <a:off x="8213594" y="983848"/>
            <a:ext cx="685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egg</a:t>
            </a:r>
          </a:p>
        </p:txBody>
      </p:sp>
    </p:spTree>
    <p:extLst>
      <p:ext uri="{BB962C8B-B14F-4D97-AF65-F5344CB8AC3E}">
        <p14:creationId xmlns:p14="http://schemas.microsoft.com/office/powerpoint/2010/main" val="26230276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705729" y="1186494"/>
            <a:ext cx="8780539" cy="4417453"/>
          </a:xfrm>
          <a:prstGeom prst="roundRect">
            <a:avLst>
              <a:gd name="adj" fmla="val 655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571"/>
          <a:stretch/>
        </p:blipFill>
        <p:spPr>
          <a:xfrm>
            <a:off x="900754" y="6046053"/>
            <a:ext cx="473121" cy="388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373875" y="6127601"/>
            <a:ext cx="2032929" cy="1949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7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Copyright 2022: Carrie Jones, ND, FABNE, MPH</a:t>
            </a:r>
          </a:p>
        </p:txBody>
      </p:sp>
      <p:sp>
        <p:nvSpPr>
          <p:cNvPr id="6" name="Oval 5"/>
          <p:cNvSpPr/>
          <p:nvPr/>
        </p:nvSpPr>
        <p:spPr>
          <a:xfrm>
            <a:off x="916783" y="6050074"/>
            <a:ext cx="364330" cy="364330"/>
          </a:xfrm>
          <a:prstGeom prst="ellipse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8E34BA9-4F99-4F2E-8D23-090A1972FD37}"/>
              </a:ext>
            </a:extLst>
          </p:cNvPr>
          <p:cNvSpPr txBox="1">
            <a:spLocks/>
          </p:cNvSpPr>
          <p:nvPr/>
        </p:nvSpPr>
        <p:spPr>
          <a:xfrm>
            <a:off x="1705729" y="1186494"/>
            <a:ext cx="8780539" cy="4405698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5500" b="1" dirty="0">
              <a:solidFill>
                <a:srgbClr val="34273C"/>
              </a:solidFill>
              <a:latin typeface="Josefin Sans Medium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C36D6E9-205F-C832-0CBB-89D3F38869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6897" y="1618480"/>
            <a:ext cx="5118201" cy="3621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3032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 rot="1008858">
            <a:off x="1043338" y="977580"/>
            <a:ext cx="9664995" cy="6489480"/>
            <a:chOff x="1085554" y="142625"/>
            <a:chExt cx="7348909" cy="4934363"/>
          </a:xfrm>
          <a:solidFill>
            <a:srgbClr val="F9D4D4"/>
          </a:solidFill>
        </p:grpSpPr>
        <p:sp>
          <p:nvSpPr>
            <p:cNvPr id="13" name="Rectangle 12"/>
            <p:cNvSpPr/>
            <p:nvPr/>
          </p:nvSpPr>
          <p:spPr>
            <a:xfrm>
              <a:off x="4689476" y="439838"/>
              <a:ext cx="923748" cy="2504453"/>
            </a:xfrm>
            <a:custGeom>
              <a:avLst/>
              <a:gdLst>
                <a:gd name="connsiteX0" fmla="*/ 0 w 923748"/>
                <a:gd name="connsiteY0" fmla="*/ 0 h 2000954"/>
                <a:gd name="connsiteX1" fmla="*/ 923748 w 923748"/>
                <a:gd name="connsiteY1" fmla="*/ 0 h 2000954"/>
                <a:gd name="connsiteX2" fmla="*/ 923748 w 923748"/>
                <a:gd name="connsiteY2" fmla="*/ 2000954 h 2000954"/>
                <a:gd name="connsiteX3" fmla="*/ 0 w 923748"/>
                <a:gd name="connsiteY3" fmla="*/ 2000954 h 2000954"/>
                <a:gd name="connsiteX4" fmla="*/ 0 w 923748"/>
                <a:gd name="connsiteY4" fmla="*/ 0 h 2000954"/>
                <a:gd name="connsiteX0" fmla="*/ 0 w 923748"/>
                <a:gd name="connsiteY0" fmla="*/ 0 h 2504453"/>
                <a:gd name="connsiteX1" fmla="*/ 923748 w 923748"/>
                <a:gd name="connsiteY1" fmla="*/ 0 h 2504453"/>
                <a:gd name="connsiteX2" fmla="*/ 923748 w 923748"/>
                <a:gd name="connsiteY2" fmla="*/ 2000954 h 2504453"/>
                <a:gd name="connsiteX3" fmla="*/ 283580 w 923748"/>
                <a:gd name="connsiteY3" fmla="*/ 2504453 h 2504453"/>
                <a:gd name="connsiteX4" fmla="*/ 0 w 923748"/>
                <a:gd name="connsiteY4" fmla="*/ 0 h 2504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748" h="2504453">
                  <a:moveTo>
                    <a:pt x="0" y="0"/>
                  </a:moveTo>
                  <a:lnTo>
                    <a:pt x="923748" y="0"/>
                  </a:lnTo>
                  <a:lnTo>
                    <a:pt x="923748" y="2000954"/>
                  </a:lnTo>
                  <a:lnTo>
                    <a:pt x="283580" y="250445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195" name="Freeform 6"/>
            <p:cNvSpPr>
              <a:spLocks/>
            </p:cNvSpPr>
            <p:nvPr/>
          </p:nvSpPr>
          <p:spPr bwMode="auto">
            <a:xfrm>
              <a:off x="1085554" y="142625"/>
              <a:ext cx="7348909" cy="4934363"/>
            </a:xfrm>
            <a:custGeom>
              <a:avLst/>
              <a:gdLst>
                <a:gd name="T0" fmla="*/ 3600 w 6143"/>
                <a:gd name="T1" fmla="*/ 265 h 4123"/>
                <a:gd name="T2" fmla="*/ 3300 w 6143"/>
                <a:gd name="T3" fmla="*/ 313 h 4123"/>
                <a:gd name="T4" fmla="*/ 3238 w 6143"/>
                <a:gd name="T5" fmla="*/ 375 h 4123"/>
                <a:gd name="T6" fmla="*/ 3234 w 6143"/>
                <a:gd name="T7" fmla="*/ 470 h 4123"/>
                <a:gd name="T8" fmla="*/ 3290 w 6143"/>
                <a:gd name="T9" fmla="*/ 546 h 4123"/>
                <a:gd name="T10" fmla="*/ 3354 w 6143"/>
                <a:gd name="T11" fmla="*/ 625 h 4123"/>
                <a:gd name="T12" fmla="*/ 3384 w 6143"/>
                <a:gd name="T13" fmla="*/ 720 h 4123"/>
                <a:gd name="T14" fmla="*/ 3455 w 6143"/>
                <a:gd name="T15" fmla="*/ 1195 h 4123"/>
                <a:gd name="T16" fmla="*/ 3484 w 6143"/>
                <a:gd name="T17" fmla="*/ 1803 h 4123"/>
                <a:gd name="T18" fmla="*/ 3483 w 6143"/>
                <a:gd name="T19" fmla="*/ 2111 h 4123"/>
                <a:gd name="T20" fmla="*/ 3415 w 6143"/>
                <a:gd name="T21" fmla="*/ 2214 h 4123"/>
                <a:gd name="T22" fmla="*/ 3234 w 6143"/>
                <a:gd name="T23" fmla="*/ 2344 h 4123"/>
                <a:gd name="T24" fmla="*/ 2889 w 6143"/>
                <a:gd name="T25" fmla="*/ 2512 h 4123"/>
                <a:gd name="T26" fmla="*/ 2524 w 6143"/>
                <a:gd name="T27" fmla="*/ 2702 h 4123"/>
                <a:gd name="T28" fmla="*/ 2318 w 6143"/>
                <a:gd name="T29" fmla="*/ 2872 h 4123"/>
                <a:gd name="T30" fmla="*/ 1432 w 6143"/>
                <a:gd name="T31" fmla="*/ 3793 h 4123"/>
                <a:gd name="T32" fmla="*/ 1132 w 6143"/>
                <a:gd name="T33" fmla="*/ 4086 h 4123"/>
                <a:gd name="T34" fmla="*/ 998 w 6143"/>
                <a:gd name="T35" fmla="*/ 4123 h 4123"/>
                <a:gd name="T36" fmla="*/ 867 w 6143"/>
                <a:gd name="T37" fmla="*/ 4082 h 4123"/>
                <a:gd name="T38" fmla="*/ 772 w 6143"/>
                <a:gd name="T39" fmla="*/ 3972 h 4123"/>
                <a:gd name="T40" fmla="*/ 509 w 6143"/>
                <a:gd name="T41" fmla="*/ 3338 h 4123"/>
                <a:gd name="T42" fmla="*/ 278 w 6143"/>
                <a:gd name="T43" fmla="*/ 2674 h 4123"/>
                <a:gd name="T44" fmla="*/ 59 w 6143"/>
                <a:gd name="T45" fmla="*/ 2077 h 4123"/>
                <a:gd name="T46" fmla="*/ 0 w 6143"/>
                <a:gd name="T47" fmla="*/ 1660 h 4123"/>
                <a:gd name="T48" fmla="*/ 48 w 6143"/>
                <a:gd name="T49" fmla="*/ 1246 h 4123"/>
                <a:gd name="T50" fmla="*/ 179 w 6143"/>
                <a:gd name="T51" fmla="*/ 888 h 4123"/>
                <a:gd name="T52" fmla="*/ 332 w 6143"/>
                <a:gd name="T53" fmla="*/ 666 h 4123"/>
                <a:gd name="T54" fmla="*/ 528 w 6143"/>
                <a:gd name="T55" fmla="*/ 481 h 4123"/>
                <a:gd name="T56" fmla="*/ 804 w 6143"/>
                <a:gd name="T57" fmla="*/ 300 h 4123"/>
                <a:gd name="T58" fmla="*/ 1201 w 6143"/>
                <a:gd name="T59" fmla="*/ 129 h 4123"/>
                <a:gd name="T60" fmla="*/ 1625 w 6143"/>
                <a:gd name="T61" fmla="*/ 32 h 4123"/>
                <a:gd name="T62" fmla="*/ 2138 w 6143"/>
                <a:gd name="T63" fmla="*/ 0 h 4123"/>
                <a:gd name="T64" fmla="*/ 2686 w 6143"/>
                <a:gd name="T65" fmla="*/ 41 h 4123"/>
                <a:gd name="T66" fmla="*/ 3275 w 6143"/>
                <a:gd name="T67" fmla="*/ 76 h 4123"/>
                <a:gd name="T68" fmla="*/ 3889 w 6143"/>
                <a:gd name="T69" fmla="*/ 86 h 4123"/>
                <a:gd name="T70" fmla="*/ 4833 w 6143"/>
                <a:gd name="T71" fmla="*/ 127 h 4123"/>
                <a:gd name="T72" fmla="*/ 5952 w 6143"/>
                <a:gd name="T73" fmla="*/ 207 h 4123"/>
                <a:gd name="T74" fmla="*/ 6087 w 6143"/>
                <a:gd name="T75" fmla="*/ 252 h 4123"/>
                <a:gd name="T76" fmla="*/ 6141 w 6143"/>
                <a:gd name="T77" fmla="*/ 339 h 4123"/>
                <a:gd name="T78" fmla="*/ 6117 w 6143"/>
                <a:gd name="T79" fmla="*/ 483 h 4123"/>
                <a:gd name="T80" fmla="*/ 6014 w 6143"/>
                <a:gd name="T81" fmla="*/ 647 h 4123"/>
                <a:gd name="T82" fmla="*/ 5590 w 6143"/>
                <a:gd name="T83" fmla="*/ 1076 h 4123"/>
                <a:gd name="T84" fmla="*/ 5133 w 6143"/>
                <a:gd name="T85" fmla="*/ 1462 h 4123"/>
                <a:gd name="T86" fmla="*/ 4652 w 6143"/>
                <a:gd name="T87" fmla="*/ 1783 h 4123"/>
                <a:gd name="T88" fmla="*/ 4178 w 6143"/>
                <a:gd name="T89" fmla="*/ 2005 h 4123"/>
                <a:gd name="T90" fmla="*/ 3956 w 6143"/>
                <a:gd name="T91" fmla="*/ 2046 h 4123"/>
                <a:gd name="T92" fmla="*/ 3787 w 6143"/>
                <a:gd name="T93" fmla="*/ 2012 h 4123"/>
                <a:gd name="T94" fmla="*/ 3686 w 6143"/>
                <a:gd name="T95" fmla="*/ 1926 h 4123"/>
                <a:gd name="T96" fmla="*/ 3621 w 6143"/>
                <a:gd name="T97" fmla="*/ 1729 h 4123"/>
                <a:gd name="T98" fmla="*/ 3552 w 6143"/>
                <a:gd name="T99" fmla="*/ 1194 h 4123"/>
                <a:gd name="T100" fmla="*/ 3546 w 6143"/>
                <a:gd name="T101" fmla="*/ 645 h 4123"/>
                <a:gd name="T102" fmla="*/ 3645 w 6143"/>
                <a:gd name="T103" fmla="*/ 304 h 4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143" h="4123">
                  <a:moveTo>
                    <a:pt x="3660" y="267"/>
                  </a:moveTo>
                  <a:lnTo>
                    <a:pt x="3628" y="265"/>
                  </a:lnTo>
                  <a:lnTo>
                    <a:pt x="3600" y="265"/>
                  </a:lnTo>
                  <a:lnTo>
                    <a:pt x="3466" y="285"/>
                  </a:lnTo>
                  <a:lnTo>
                    <a:pt x="3333" y="304"/>
                  </a:lnTo>
                  <a:lnTo>
                    <a:pt x="3300" y="313"/>
                  </a:lnTo>
                  <a:lnTo>
                    <a:pt x="3274" y="328"/>
                  </a:lnTo>
                  <a:lnTo>
                    <a:pt x="3253" y="347"/>
                  </a:lnTo>
                  <a:lnTo>
                    <a:pt x="3238" y="375"/>
                  </a:lnTo>
                  <a:lnTo>
                    <a:pt x="3231" y="407"/>
                  </a:lnTo>
                  <a:lnTo>
                    <a:pt x="3229" y="440"/>
                  </a:lnTo>
                  <a:lnTo>
                    <a:pt x="3234" y="470"/>
                  </a:lnTo>
                  <a:lnTo>
                    <a:pt x="3247" y="498"/>
                  </a:lnTo>
                  <a:lnTo>
                    <a:pt x="3266" y="524"/>
                  </a:lnTo>
                  <a:lnTo>
                    <a:pt x="3290" y="546"/>
                  </a:lnTo>
                  <a:lnTo>
                    <a:pt x="3315" y="569"/>
                  </a:lnTo>
                  <a:lnTo>
                    <a:pt x="3337" y="595"/>
                  </a:lnTo>
                  <a:lnTo>
                    <a:pt x="3354" y="625"/>
                  </a:lnTo>
                  <a:lnTo>
                    <a:pt x="3367" y="655"/>
                  </a:lnTo>
                  <a:lnTo>
                    <a:pt x="3376" y="686"/>
                  </a:lnTo>
                  <a:lnTo>
                    <a:pt x="3384" y="720"/>
                  </a:lnTo>
                  <a:lnTo>
                    <a:pt x="3415" y="876"/>
                  </a:lnTo>
                  <a:lnTo>
                    <a:pt x="3438" y="1035"/>
                  </a:lnTo>
                  <a:lnTo>
                    <a:pt x="3455" y="1195"/>
                  </a:lnTo>
                  <a:lnTo>
                    <a:pt x="3466" y="1356"/>
                  </a:lnTo>
                  <a:lnTo>
                    <a:pt x="3477" y="1580"/>
                  </a:lnTo>
                  <a:lnTo>
                    <a:pt x="3484" y="1803"/>
                  </a:lnTo>
                  <a:lnTo>
                    <a:pt x="3492" y="2027"/>
                  </a:lnTo>
                  <a:lnTo>
                    <a:pt x="3490" y="2072"/>
                  </a:lnTo>
                  <a:lnTo>
                    <a:pt x="3483" y="2111"/>
                  </a:lnTo>
                  <a:lnTo>
                    <a:pt x="3466" y="2148"/>
                  </a:lnTo>
                  <a:lnTo>
                    <a:pt x="3443" y="2182"/>
                  </a:lnTo>
                  <a:lnTo>
                    <a:pt x="3415" y="2214"/>
                  </a:lnTo>
                  <a:lnTo>
                    <a:pt x="3359" y="2262"/>
                  </a:lnTo>
                  <a:lnTo>
                    <a:pt x="3298" y="2307"/>
                  </a:lnTo>
                  <a:lnTo>
                    <a:pt x="3234" y="2344"/>
                  </a:lnTo>
                  <a:lnTo>
                    <a:pt x="3169" y="2380"/>
                  </a:lnTo>
                  <a:lnTo>
                    <a:pt x="3102" y="2411"/>
                  </a:lnTo>
                  <a:lnTo>
                    <a:pt x="2889" y="2512"/>
                  </a:lnTo>
                  <a:lnTo>
                    <a:pt x="2679" y="2613"/>
                  </a:lnTo>
                  <a:lnTo>
                    <a:pt x="2598" y="2654"/>
                  </a:lnTo>
                  <a:lnTo>
                    <a:pt x="2524" y="2702"/>
                  </a:lnTo>
                  <a:lnTo>
                    <a:pt x="2451" y="2754"/>
                  </a:lnTo>
                  <a:lnTo>
                    <a:pt x="2384" y="2812"/>
                  </a:lnTo>
                  <a:lnTo>
                    <a:pt x="2318" y="2872"/>
                  </a:lnTo>
                  <a:lnTo>
                    <a:pt x="2255" y="2935"/>
                  </a:lnTo>
                  <a:lnTo>
                    <a:pt x="1843" y="3364"/>
                  </a:lnTo>
                  <a:lnTo>
                    <a:pt x="1432" y="3793"/>
                  </a:lnTo>
                  <a:lnTo>
                    <a:pt x="1304" y="3926"/>
                  </a:lnTo>
                  <a:lnTo>
                    <a:pt x="1171" y="4054"/>
                  </a:lnTo>
                  <a:lnTo>
                    <a:pt x="1132" y="4086"/>
                  </a:lnTo>
                  <a:lnTo>
                    <a:pt x="1087" y="4106"/>
                  </a:lnTo>
                  <a:lnTo>
                    <a:pt x="1043" y="4119"/>
                  </a:lnTo>
                  <a:lnTo>
                    <a:pt x="998" y="4123"/>
                  </a:lnTo>
                  <a:lnTo>
                    <a:pt x="951" y="4118"/>
                  </a:lnTo>
                  <a:lnTo>
                    <a:pt x="908" y="4105"/>
                  </a:lnTo>
                  <a:lnTo>
                    <a:pt x="867" y="4082"/>
                  </a:lnTo>
                  <a:lnTo>
                    <a:pt x="830" y="4054"/>
                  </a:lnTo>
                  <a:lnTo>
                    <a:pt x="798" y="4017"/>
                  </a:lnTo>
                  <a:lnTo>
                    <a:pt x="772" y="3972"/>
                  </a:lnTo>
                  <a:lnTo>
                    <a:pt x="677" y="3763"/>
                  </a:lnTo>
                  <a:lnTo>
                    <a:pt x="589" y="3553"/>
                  </a:lnTo>
                  <a:lnTo>
                    <a:pt x="509" y="3338"/>
                  </a:lnTo>
                  <a:lnTo>
                    <a:pt x="433" y="3122"/>
                  </a:lnTo>
                  <a:lnTo>
                    <a:pt x="360" y="2905"/>
                  </a:lnTo>
                  <a:lnTo>
                    <a:pt x="278" y="2674"/>
                  </a:lnTo>
                  <a:lnTo>
                    <a:pt x="192" y="2445"/>
                  </a:lnTo>
                  <a:lnTo>
                    <a:pt x="104" y="2215"/>
                  </a:lnTo>
                  <a:lnTo>
                    <a:pt x="59" y="2077"/>
                  </a:lnTo>
                  <a:lnTo>
                    <a:pt x="28" y="1938"/>
                  </a:lnTo>
                  <a:lnTo>
                    <a:pt x="7" y="1798"/>
                  </a:lnTo>
                  <a:lnTo>
                    <a:pt x="0" y="1660"/>
                  </a:lnTo>
                  <a:lnTo>
                    <a:pt x="3" y="1520"/>
                  </a:lnTo>
                  <a:lnTo>
                    <a:pt x="20" y="1382"/>
                  </a:lnTo>
                  <a:lnTo>
                    <a:pt x="48" y="1246"/>
                  </a:lnTo>
                  <a:lnTo>
                    <a:pt x="87" y="1108"/>
                  </a:lnTo>
                  <a:lnTo>
                    <a:pt x="140" y="972"/>
                  </a:lnTo>
                  <a:lnTo>
                    <a:pt x="179" y="888"/>
                  </a:lnTo>
                  <a:lnTo>
                    <a:pt x="224" y="809"/>
                  </a:lnTo>
                  <a:lnTo>
                    <a:pt x="274" y="735"/>
                  </a:lnTo>
                  <a:lnTo>
                    <a:pt x="332" y="666"/>
                  </a:lnTo>
                  <a:lnTo>
                    <a:pt x="393" y="600"/>
                  </a:lnTo>
                  <a:lnTo>
                    <a:pt x="459" y="539"/>
                  </a:lnTo>
                  <a:lnTo>
                    <a:pt x="528" y="481"/>
                  </a:lnTo>
                  <a:lnTo>
                    <a:pt x="602" y="427"/>
                  </a:lnTo>
                  <a:lnTo>
                    <a:pt x="677" y="375"/>
                  </a:lnTo>
                  <a:lnTo>
                    <a:pt x="804" y="300"/>
                  </a:lnTo>
                  <a:lnTo>
                    <a:pt x="934" y="235"/>
                  </a:lnTo>
                  <a:lnTo>
                    <a:pt x="1067" y="177"/>
                  </a:lnTo>
                  <a:lnTo>
                    <a:pt x="1201" y="129"/>
                  </a:lnTo>
                  <a:lnTo>
                    <a:pt x="1339" y="90"/>
                  </a:lnTo>
                  <a:lnTo>
                    <a:pt x="1481" y="56"/>
                  </a:lnTo>
                  <a:lnTo>
                    <a:pt x="1625" y="32"/>
                  </a:lnTo>
                  <a:lnTo>
                    <a:pt x="1770" y="15"/>
                  </a:lnTo>
                  <a:lnTo>
                    <a:pt x="1953" y="2"/>
                  </a:lnTo>
                  <a:lnTo>
                    <a:pt x="2138" y="0"/>
                  </a:lnTo>
                  <a:lnTo>
                    <a:pt x="2320" y="7"/>
                  </a:lnTo>
                  <a:lnTo>
                    <a:pt x="2503" y="21"/>
                  </a:lnTo>
                  <a:lnTo>
                    <a:pt x="2686" y="41"/>
                  </a:lnTo>
                  <a:lnTo>
                    <a:pt x="2882" y="58"/>
                  </a:lnTo>
                  <a:lnTo>
                    <a:pt x="3080" y="69"/>
                  </a:lnTo>
                  <a:lnTo>
                    <a:pt x="3275" y="76"/>
                  </a:lnTo>
                  <a:lnTo>
                    <a:pt x="3473" y="82"/>
                  </a:lnTo>
                  <a:lnTo>
                    <a:pt x="3680" y="86"/>
                  </a:lnTo>
                  <a:lnTo>
                    <a:pt x="3889" y="86"/>
                  </a:lnTo>
                  <a:lnTo>
                    <a:pt x="4096" y="88"/>
                  </a:lnTo>
                  <a:lnTo>
                    <a:pt x="4303" y="95"/>
                  </a:lnTo>
                  <a:lnTo>
                    <a:pt x="4833" y="127"/>
                  </a:lnTo>
                  <a:lnTo>
                    <a:pt x="5361" y="162"/>
                  </a:lnTo>
                  <a:lnTo>
                    <a:pt x="5889" y="201"/>
                  </a:lnTo>
                  <a:lnTo>
                    <a:pt x="5952" y="207"/>
                  </a:lnTo>
                  <a:lnTo>
                    <a:pt x="6014" y="220"/>
                  </a:lnTo>
                  <a:lnTo>
                    <a:pt x="6055" y="233"/>
                  </a:lnTo>
                  <a:lnTo>
                    <a:pt x="6087" y="252"/>
                  </a:lnTo>
                  <a:lnTo>
                    <a:pt x="6113" y="276"/>
                  </a:lnTo>
                  <a:lnTo>
                    <a:pt x="6130" y="306"/>
                  </a:lnTo>
                  <a:lnTo>
                    <a:pt x="6141" y="339"/>
                  </a:lnTo>
                  <a:lnTo>
                    <a:pt x="6143" y="377"/>
                  </a:lnTo>
                  <a:lnTo>
                    <a:pt x="6135" y="420"/>
                  </a:lnTo>
                  <a:lnTo>
                    <a:pt x="6117" y="483"/>
                  </a:lnTo>
                  <a:lnTo>
                    <a:pt x="6090" y="543"/>
                  </a:lnTo>
                  <a:lnTo>
                    <a:pt x="6055" y="597"/>
                  </a:lnTo>
                  <a:lnTo>
                    <a:pt x="6014" y="647"/>
                  </a:lnTo>
                  <a:lnTo>
                    <a:pt x="5876" y="794"/>
                  </a:lnTo>
                  <a:lnTo>
                    <a:pt x="5736" y="938"/>
                  </a:lnTo>
                  <a:lnTo>
                    <a:pt x="5590" y="1076"/>
                  </a:lnTo>
                  <a:lnTo>
                    <a:pt x="5443" y="1210"/>
                  </a:lnTo>
                  <a:lnTo>
                    <a:pt x="5290" y="1339"/>
                  </a:lnTo>
                  <a:lnTo>
                    <a:pt x="5133" y="1462"/>
                  </a:lnTo>
                  <a:lnTo>
                    <a:pt x="4971" y="1581"/>
                  </a:lnTo>
                  <a:lnTo>
                    <a:pt x="4803" y="1691"/>
                  </a:lnTo>
                  <a:lnTo>
                    <a:pt x="4652" y="1783"/>
                  </a:lnTo>
                  <a:lnTo>
                    <a:pt x="4499" y="1865"/>
                  </a:lnTo>
                  <a:lnTo>
                    <a:pt x="4341" y="1939"/>
                  </a:lnTo>
                  <a:lnTo>
                    <a:pt x="4178" y="2005"/>
                  </a:lnTo>
                  <a:lnTo>
                    <a:pt x="4106" y="2027"/>
                  </a:lnTo>
                  <a:lnTo>
                    <a:pt x="4031" y="2042"/>
                  </a:lnTo>
                  <a:lnTo>
                    <a:pt x="3956" y="2046"/>
                  </a:lnTo>
                  <a:lnTo>
                    <a:pt x="3880" y="2040"/>
                  </a:lnTo>
                  <a:lnTo>
                    <a:pt x="3831" y="2029"/>
                  </a:lnTo>
                  <a:lnTo>
                    <a:pt x="3787" y="2012"/>
                  </a:lnTo>
                  <a:lnTo>
                    <a:pt x="3747" y="1990"/>
                  </a:lnTo>
                  <a:lnTo>
                    <a:pt x="3714" y="1962"/>
                  </a:lnTo>
                  <a:lnTo>
                    <a:pt x="3686" y="1926"/>
                  </a:lnTo>
                  <a:lnTo>
                    <a:pt x="3663" y="1887"/>
                  </a:lnTo>
                  <a:lnTo>
                    <a:pt x="3647" y="1841"/>
                  </a:lnTo>
                  <a:lnTo>
                    <a:pt x="3621" y="1729"/>
                  </a:lnTo>
                  <a:lnTo>
                    <a:pt x="3598" y="1617"/>
                  </a:lnTo>
                  <a:lnTo>
                    <a:pt x="3583" y="1505"/>
                  </a:lnTo>
                  <a:lnTo>
                    <a:pt x="3552" y="1194"/>
                  </a:lnTo>
                  <a:lnTo>
                    <a:pt x="3533" y="880"/>
                  </a:lnTo>
                  <a:lnTo>
                    <a:pt x="3533" y="761"/>
                  </a:lnTo>
                  <a:lnTo>
                    <a:pt x="3546" y="645"/>
                  </a:lnTo>
                  <a:lnTo>
                    <a:pt x="3568" y="530"/>
                  </a:lnTo>
                  <a:lnTo>
                    <a:pt x="3602" y="416"/>
                  </a:lnTo>
                  <a:lnTo>
                    <a:pt x="3645" y="304"/>
                  </a:lnTo>
                  <a:lnTo>
                    <a:pt x="3652" y="287"/>
                  </a:lnTo>
                  <a:lnTo>
                    <a:pt x="3660" y="26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</p:grpSp>
      <p:sp>
        <p:nvSpPr>
          <p:cNvPr id="54" name="Rounded Rectangle 53"/>
          <p:cNvSpPr/>
          <p:nvPr/>
        </p:nvSpPr>
        <p:spPr>
          <a:xfrm>
            <a:off x="2210289" y="750328"/>
            <a:ext cx="2778864" cy="564661"/>
          </a:xfrm>
          <a:prstGeom prst="roundRect">
            <a:avLst>
              <a:gd name="adj" fmla="val 14980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39700" dist="38100" dir="5400000" algn="t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34273C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 I</a:t>
            </a: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34273C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first transition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54613" y="1050197"/>
            <a:ext cx="1844598" cy="419100"/>
          </a:xfrm>
          <a:prstGeom prst="roundRect">
            <a:avLst>
              <a:gd name="adj" fmla="val 24877"/>
            </a:avLst>
          </a:prstGeom>
          <a:solidFill>
            <a:srgbClr val="BF5F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67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7204" y="1079311"/>
            <a:ext cx="17113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Toxins or Hormones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3611936" y="1372230"/>
            <a:ext cx="0" cy="87861"/>
          </a:xfrm>
          <a:prstGeom prst="line">
            <a:avLst/>
          </a:prstGeom>
          <a:ln w="63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210289" y="1458968"/>
            <a:ext cx="2778864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>
            <a:off x="2214523" y="1458968"/>
            <a:ext cx="0" cy="87861"/>
          </a:xfrm>
          <a:prstGeom prst="line">
            <a:avLst/>
          </a:prstGeom>
          <a:ln w="63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>
            <a:off x="4985979" y="1458968"/>
            <a:ext cx="0" cy="87861"/>
          </a:xfrm>
          <a:prstGeom prst="line">
            <a:avLst/>
          </a:prstGeom>
          <a:ln w="63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>
            <a:off x="1908522" y="1652643"/>
            <a:ext cx="3383911" cy="0"/>
          </a:xfrm>
          <a:prstGeom prst="line">
            <a:avLst/>
          </a:prstGeom>
          <a:ln w="12700">
            <a:solidFill>
              <a:schemeClr val="accent5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Rounded Rectangle 93"/>
          <p:cNvSpPr/>
          <p:nvPr/>
        </p:nvSpPr>
        <p:spPr>
          <a:xfrm>
            <a:off x="2100428" y="1810447"/>
            <a:ext cx="1492457" cy="1329155"/>
          </a:xfrm>
          <a:prstGeom prst="roundRect">
            <a:avLst>
              <a:gd name="adj" fmla="val 6589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2100429" y="1823602"/>
            <a:ext cx="14924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Reactions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2100429" y="2075697"/>
            <a:ext cx="15517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Oxidation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Reduction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Hydrolysis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Hydration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Dehalogenation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7" name="Rounded Rectangle 96"/>
          <p:cNvSpPr/>
          <p:nvPr/>
        </p:nvSpPr>
        <p:spPr>
          <a:xfrm>
            <a:off x="3639448" y="1810446"/>
            <a:ext cx="1492457" cy="2254073"/>
          </a:xfrm>
          <a:prstGeom prst="roundRect">
            <a:avLst>
              <a:gd name="adj" fmla="val 6589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3639449" y="1823602"/>
            <a:ext cx="1551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Support Options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3639449" y="2075696"/>
            <a:ext cx="155172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Riboflavin (Vit B</a:t>
            </a:r>
            <a:r>
              <a:rPr kumimoji="0" lang="fr-FR" sz="1200" b="0" i="0" u="none" strike="noStrike" kern="1200" cap="none" spc="0" normalizeH="0" baseline="-2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Niacin (Vit B</a:t>
            </a:r>
            <a:r>
              <a:rPr kumimoji="0" lang="fr-FR" sz="1200" b="0" i="0" u="none" strike="noStrike" kern="1200" cap="none" spc="0" normalizeH="0" baseline="-2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P5P(Vit B</a:t>
            </a:r>
            <a:r>
              <a:rPr kumimoji="0" lang="fr-FR" sz="1200" b="0" i="0" u="none" strike="noStrike" kern="1200" cap="none" spc="0" normalizeH="0" baseline="-2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6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Folate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Vitamin B</a:t>
            </a:r>
            <a:r>
              <a:rPr kumimoji="0" lang="fr-FR" sz="1200" b="0" i="0" u="none" strike="noStrike" kern="1200" cap="none" spc="0" normalizeH="0" baseline="-2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12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Glutathione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BCAA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Resveratrol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Flavinoids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DIM/I3C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0" name="Rounded Rectangle 99"/>
          <p:cNvSpPr/>
          <p:nvPr/>
        </p:nvSpPr>
        <p:spPr>
          <a:xfrm>
            <a:off x="5522114" y="1101125"/>
            <a:ext cx="1193837" cy="607864"/>
          </a:xfrm>
          <a:prstGeom prst="roundRect">
            <a:avLst>
              <a:gd name="adj" fmla="val 16735"/>
            </a:avLst>
          </a:prstGeom>
          <a:solidFill>
            <a:srgbClr val="BF5F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67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5343058" y="1152519"/>
            <a:ext cx="15467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Intermediary metabolites</a:t>
            </a:r>
          </a:p>
        </p:txBody>
      </p:sp>
      <p:sp>
        <p:nvSpPr>
          <p:cNvPr id="121" name="Rounded Rectangle 120"/>
          <p:cNvSpPr/>
          <p:nvPr/>
        </p:nvSpPr>
        <p:spPr>
          <a:xfrm>
            <a:off x="7156758" y="750328"/>
            <a:ext cx="2940076" cy="564661"/>
          </a:xfrm>
          <a:prstGeom prst="roundRect">
            <a:avLst>
              <a:gd name="adj" fmla="val 14980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39700" dist="38100" dir="5400000" algn="t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34273C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 II</a:t>
            </a: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rgbClr val="34273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Neutralize and make water soluble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34273C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23" name="Straight Connector 122"/>
          <p:cNvCxnSpPr/>
          <p:nvPr/>
        </p:nvCxnSpPr>
        <p:spPr>
          <a:xfrm>
            <a:off x="8668265" y="1372230"/>
            <a:ext cx="0" cy="87861"/>
          </a:xfrm>
          <a:prstGeom prst="line">
            <a:avLst/>
          </a:prstGeom>
          <a:ln w="63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>
          <a:xfrm>
            <a:off x="7266619" y="1458968"/>
            <a:ext cx="2778864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>
            <a:off x="7270852" y="1458968"/>
            <a:ext cx="0" cy="87861"/>
          </a:xfrm>
          <a:prstGeom prst="line">
            <a:avLst/>
          </a:prstGeom>
          <a:ln w="63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/>
          <p:nvPr/>
        </p:nvCxnSpPr>
        <p:spPr>
          <a:xfrm>
            <a:off x="10042308" y="1458968"/>
            <a:ext cx="0" cy="87861"/>
          </a:xfrm>
          <a:prstGeom prst="line">
            <a:avLst/>
          </a:prstGeom>
          <a:ln w="63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>
            <a:off x="6964851" y="1652643"/>
            <a:ext cx="3383911" cy="0"/>
          </a:xfrm>
          <a:prstGeom prst="line">
            <a:avLst/>
          </a:prstGeom>
          <a:ln w="12700">
            <a:solidFill>
              <a:schemeClr val="accent5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Rounded Rectangle 127"/>
          <p:cNvSpPr/>
          <p:nvPr/>
        </p:nvSpPr>
        <p:spPr>
          <a:xfrm>
            <a:off x="7156757" y="1810447"/>
            <a:ext cx="1492457" cy="1884741"/>
          </a:xfrm>
          <a:prstGeom prst="roundRect">
            <a:avLst>
              <a:gd name="adj" fmla="val 6589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7156759" y="1829953"/>
            <a:ext cx="14924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Reactions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7156758" y="2082047"/>
            <a:ext cx="155172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Sulfation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Glucuronidation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Glutathione conjugation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Acetylation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Amino acid conjugation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Methylation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1" name="Rounded Rectangle 130"/>
          <p:cNvSpPr/>
          <p:nvPr/>
        </p:nvSpPr>
        <p:spPr>
          <a:xfrm>
            <a:off x="8695777" y="1810445"/>
            <a:ext cx="1492457" cy="2820821"/>
          </a:xfrm>
          <a:prstGeom prst="roundRect">
            <a:avLst>
              <a:gd name="adj" fmla="val 6589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8695779" y="1829953"/>
            <a:ext cx="1551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Support Options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8682728" y="2037015"/>
            <a:ext cx="149245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PAPs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Magnesium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Glycine/Taurine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Glutamine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Glutathione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</a:t>
            </a:r>
            <a:r>
              <a:rPr kumimoji="0" lang="fr-FR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Acetylcysteine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Cysteine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Selenium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Methylated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fr-FR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B’s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Zinc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TMG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Choline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Methionine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Sulforaphane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4" name="Rounded Rectangle 133"/>
          <p:cNvSpPr/>
          <p:nvPr/>
        </p:nvSpPr>
        <p:spPr>
          <a:xfrm>
            <a:off x="10576194" y="907212"/>
            <a:ext cx="1193837" cy="607864"/>
          </a:xfrm>
          <a:prstGeom prst="roundRect">
            <a:avLst>
              <a:gd name="adj" fmla="val 16735"/>
            </a:avLst>
          </a:prstGeom>
          <a:solidFill>
            <a:srgbClr val="BF5F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67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6" name="TextBox 135"/>
          <p:cNvSpPr txBox="1"/>
          <p:nvPr/>
        </p:nvSpPr>
        <p:spPr>
          <a:xfrm>
            <a:off x="10388039" y="992460"/>
            <a:ext cx="15467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 3</a:t>
            </a:r>
          </a:p>
        </p:txBody>
      </p:sp>
      <p:cxnSp>
        <p:nvCxnSpPr>
          <p:cNvPr id="57" name="Straight Connector 56"/>
          <p:cNvCxnSpPr>
            <a:cxnSpLocks/>
          </p:cNvCxnSpPr>
          <p:nvPr/>
        </p:nvCxnSpPr>
        <p:spPr>
          <a:xfrm flipH="1">
            <a:off x="10811933" y="1645896"/>
            <a:ext cx="389467" cy="904187"/>
          </a:xfrm>
          <a:prstGeom prst="line">
            <a:avLst/>
          </a:prstGeom>
          <a:ln w="12700">
            <a:solidFill>
              <a:schemeClr val="accent5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159"/>
          <p:cNvCxnSpPr>
            <a:cxnSpLocks/>
          </p:cNvCxnSpPr>
          <p:nvPr/>
        </p:nvCxnSpPr>
        <p:spPr>
          <a:xfrm>
            <a:off x="11173112" y="1645896"/>
            <a:ext cx="351260" cy="904187"/>
          </a:xfrm>
          <a:prstGeom prst="line">
            <a:avLst/>
          </a:prstGeom>
          <a:ln w="12700">
            <a:solidFill>
              <a:schemeClr val="accent5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0" name="Freeform 6"/>
          <p:cNvSpPr>
            <a:spLocks/>
          </p:cNvSpPr>
          <p:nvPr/>
        </p:nvSpPr>
        <p:spPr bwMode="auto">
          <a:xfrm>
            <a:off x="6076951" y="1953684"/>
            <a:ext cx="175684" cy="916517"/>
          </a:xfrm>
          <a:custGeom>
            <a:avLst/>
            <a:gdLst>
              <a:gd name="T0" fmla="*/ 90 w 166"/>
              <a:gd name="T1" fmla="*/ 0 h 865"/>
              <a:gd name="T2" fmla="*/ 89 w 166"/>
              <a:gd name="T3" fmla="*/ 4 h 865"/>
              <a:gd name="T4" fmla="*/ 83 w 166"/>
              <a:gd name="T5" fmla="*/ 15 h 865"/>
              <a:gd name="T6" fmla="*/ 75 w 166"/>
              <a:gd name="T7" fmla="*/ 32 h 865"/>
              <a:gd name="T8" fmla="*/ 64 w 166"/>
              <a:gd name="T9" fmla="*/ 56 h 865"/>
              <a:gd name="T10" fmla="*/ 53 w 166"/>
              <a:gd name="T11" fmla="*/ 84 h 865"/>
              <a:gd name="T12" fmla="*/ 40 w 166"/>
              <a:gd name="T13" fmla="*/ 114 h 865"/>
              <a:gd name="T14" fmla="*/ 29 w 166"/>
              <a:gd name="T15" fmla="*/ 148 h 865"/>
              <a:gd name="T16" fmla="*/ 18 w 166"/>
              <a:gd name="T17" fmla="*/ 183 h 865"/>
              <a:gd name="T18" fmla="*/ 9 w 166"/>
              <a:gd name="T19" fmla="*/ 219 h 865"/>
              <a:gd name="T20" fmla="*/ 3 w 166"/>
              <a:gd name="T21" fmla="*/ 255 h 865"/>
              <a:gd name="T22" fmla="*/ 0 w 166"/>
              <a:gd name="T23" fmla="*/ 290 h 865"/>
              <a:gd name="T24" fmla="*/ 0 w 166"/>
              <a:gd name="T25" fmla="*/ 323 h 865"/>
              <a:gd name="T26" fmla="*/ 4 w 166"/>
              <a:gd name="T27" fmla="*/ 352 h 865"/>
              <a:gd name="T28" fmla="*/ 21 w 166"/>
              <a:gd name="T29" fmla="*/ 396 h 865"/>
              <a:gd name="T30" fmla="*/ 45 w 166"/>
              <a:gd name="T31" fmla="*/ 437 h 865"/>
              <a:gd name="T32" fmla="*/ 70 w 166"/>
              <a:gd name="T33" fmla="*/ 475 h 865"/>
              <a:gd name="T34" fmla="*/ 98 w 166"/>
              <a:gd name="T35" fmla="*/ 512 h 865"/>
              <a:gd name="T36" fmla="*/ 123 w 166"/>
              <a:gd name="T37" fmla="*/ 547 h 865"/>
              <a:gd name="T38" fmla="*/ 145 w 166"/>
              <a:gd name="T39" fmla="*/ 578 h 865"/>
              <a:gd name="T40" fmla="*/ 159 w 166"/>
              <a:gd name="T41" fmla="*/ 611 h 865"/>
              <a:gd name="T42" fmla="*/ 166 w 166"/>
              <a:gd name="T43" fmla="*/ 641 h 865"/>
              <a:gd name="T44" fmla="*/ 163 w 166"/>
              <a:gd name="T45" fmla="*/ 669 h 865"/>
              <a:gd name="T46" fmla="*/ 155 w 166"/>
              <a:gd name="T47" fmla="*/ 697 h 865"/>
              <a:gd name="T48" fmla="*/ 145 w 166"/>
              <a:gd name="T49" fmla="*/ 725 h 865"/>
              <a:gd name="T50" fmla="*/ 133 w 166"/>
              <a:gd name="T51" fmla="*/ 755 h 865"/>
              <a:gd name="T52" fmla="*/ 120 w 166"/>
              <a:gd name="T53" fmla="*/ 782 h 865"/>
              <a:gd name="T54" fmla="*/ 108 w 166"/>
              <a:gd name="T55" fmla="*/ 809 h 865"/>
              <a:gd name="T56" fmla="*/ 98 w 166"/>
              <a:gd name="T57" fmla="*/ 830 h 865"/>
              <a:gd name="T58" fmla="*/ 94 w 166"/>
              <a:gd name="T59" fmla="*/ 851 h 865"/>
              <a:gd name="T60" fmla="*/ 94 w 166"/>
              <a:gd name="T61" fmla="*/ 865 h 8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66" h="865">
                <a:moveTo>
                  <a:pt x="90" y="0"/>
                </a:moveTo>
                <a:lnTo>
                  <a:pt x="89" y="4"/>
                </a:lnTo>
                <a:lnTo>
                  <a:pt x="83" y="15"/>
                </a:lnTo>
                <a:lnTo>
                  <a:pt x="75" y="32"/>
                </a:lnTo>
                <a:lnTo>
                  <a:pt x="64" y="56"/>
                </a:lnTo>
                <a:lnTo>
                  <a:pt x="53" y="84"/>
                </a:lnTo>
                <a:lnTo>
                  <a:pt x="40" y="114"/>
                </a:lnTo>
                <a:lnTo>
                  <a:pt x="29" y="148"/>
                </a:lnTo>
                <a:lnTo>
                  <a:pt x="18" y="183"/>
                </a:lnTo>
                <a:lnTo>
                  <a:pt x="9" y="219"/>
                </a:lnTo>
                <a:lnTo>
                  <a:pt x="3" y="255"/>
                </a:lnTo>
                <a:lnTo>
                  <a:pt x="0" y="290"/>
                </a:lnTo>
                <a:lnTo>
                  <a:pt x="0" y="323"/>
                </a:lnTo>
                <a:lnTo>
                  <a:pt x="4" y="352"/>
                </a:lnTo>
                <a:lnTo>
                  <a:pt x="21" y="396"/>
                </a:lnTo>
                <a:lnTo>
                  <a:pt x="45" y="437"/>
                </a:lnTo>
                <a:lnTo>
                  <a:pt x="70" y="475"/>
                </a:lnTo>
                <a:lnTo>
                  <a:pt x="98" y="512"/>
                </a:lnTo>
                <a:lnTo>
                  <a:pt x="123" y="547"/>
                </a:lnTo>
                <a:lnTo>
                  <a:pt x="145" y="578"/>
                </a:lnTo>
                <a:lnTo>
                  <a:pt x="159" y="611"/>
                </a:lnTo>
                <a:lnTo>
                  <a:pt x="166" y="641"/>
                </a:lnTo>
                <a:lnTo>
                  <a:pt x="163" y="669"/>
                </a:lnTo>
                <a:lnTo>
                  <a:pt x="155" y="697"/>
                </a:lnTo>
                <a:lnTo>
                  <a:pt x="145" y="725"/>
                </a:lnTo>
                <a:lnTo>
                  <a:pt x="133" y="755"/>
                </a:lnTo>
                <a:lnTo>
                  <a:pt x="120" y="782"/>
                </a:lnTo>
                <a:lnTo>
                  <a:pt x="108" y="809"/>
                </a:lnTo>
                <a:lnTo>
                  <a:pt x="98" y="830"/>
                </a:lnTo>
                <a:lnTo>
                  <a:pt x="94" y="851"/>
                </a:lnTo>
                <a:lnTo>
                  <a:pt x="94" y="865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204" name="Freeform 10"/>
          <p:cNvSpPr>
            <a:spLocks/>
          </p:cNvSpPr>
          <p:nvPr/>
        </p:nvSpPr>
        <p:spPr bwMode="auto">
          <a:xfrm>
            <a:off x="2971800" y="1972735"/>
            <a:ext cx="533400" cy="2029884"/>
          </a:xfrm>
          <a:custGeom>
            <a:avLst/>
            <a:gdLst>
              <a:gd name="T0" fmla="*/ 129 w 505"/>
              <a:gd name="T1" fmla="*/ 0 h 1919"/>
              <a:gd name="T2" fmla="*/ 130 w 505"/>
              <a:gd name="T3" fmla="*/ 3 h 1919"/>
              <a:gd name="T4" fmla="*/ 138 w 505"/>
              <a:gd name="T5" fmla="*/ 12 h 1919"/>
              <a:gd name="T6" fmla="*/ 149 w 505"/>
              <a:gd name="T7" fmla="*/ 28 h 1919"/>
              <a:gd name="T8" fmla="*/ 165 w 505"/>
              <a:gd name="T9" fmla="*/ 48 h 1919"/>
              <a:gd name="T10" fmla="*/ 182 w 505"/>
              <a:gd name="T11" fmla="*/ 75 h 1919"/>
              <a:gd name="T12" fmla="*/ 204 w 505"/>
              <a:gd name="T13" fmla="*/ 106 h 1919"/>
              <a:gd name="T14" fmla="*/ 226 w 505"/>
              <a:gd name="T15" fmla="*/ 141 h 1919"/>
              <a:gd name="T16" fmla="*/ 251 w 505"/>
              <a:gd name="T17" fmla="*/ 180 h 1919"/>
              <a:gd name="T18" fmla="*/ 277 w 505"/>
              <a:gd name="T19" fmla="*/ 224 h 1919"/>
              <a:gd name="T20" fmla="*/ 304 w 505"/>
              <a:gd name="T21" fmla="*/ 269 h 1919"/>
              <a:gd name="T22" fmla="*/ 331 w 505"/>
              <a:gd name="T23" fmla="*/ 318 h 1919"/>
              <a:gd name="T24" fmla="*/ 357 w 505"/>
              <a:gd name="T25" fmla="*/ 370 h 1919"/>
              <a:gd name="T26" fmla="*/ 384 w 505"/>
              <a:gd name="T27" fmla="*/ 423 h 1919"/>
              <a:gd name="T28" fmla="*/ 408 w 505"/>
              <a:gd name="T29" fmla="*/ 478 h 1919"/>
              <a:gd name="T30" fmla="*/ 431 w 505"/>
              <a:gd name="T31" fmla="*/ 534 h 1919"/>
              <a:gd name="T32" fmla="*/ 451 w 505"/>
              <a:gd name="T33" fmla="*/ 592 h 1919"/>
              <a:gd name="T34" fmla="*/ 470 w 505"/>
              <a:gd name="T35" fmla="*/ 649 h 1919"/>
              <a:gd name="T36" fmla="*/ 484 w 505"/>
              <a:gd name="T37" fmla="*/ 707 h 1919"/>
              <a:gd name="T38" fmla="*/ 495 w 505"/>
              <a:gd name="T39" fmla="*/ 765 h 1919"/>
              <a:gd name="T40" fmla="*/ 503 w 505"/>
              <a:gd name="T41" fmla="*/ 821 h 1919"/>
              <a:gd name="T42" fmla="*/ 505 w 505"/>
              <a:gd name="T43" fmla="*/ 876 h 1919"/>
              <a:gd name="T44" fmla="*/ 502 w 505"/>
              <a:gd name="T45" fmla="*/ 931 h 1919"/>
              <a:gd name="T46" fmla="*/ 492 w 505"/>
              <a:gd name="T47" fmla="*/ 991 h 1919"/>
              <a:gd name="T48" fmla="*/ 476 w 505"/>
              <a:gd name="T49" fmla="*/ 1045 h 1919"/>
              <a:gd name="T50" fmla="*/ 458 w 505"/>
              <a:gd name="T51" fmla="*/ 1097 h 1919"/>
              <a:gd name="T52" fmla="*/ 434 w 505"/>
              <a:gd name="T53" fmla="*/ 1147 h 1919"/>
              <a:gd name="T54" fmla="*/ 408 w 505"/>
              <a:gd name="T55" fmla="*/ 1194 h 1919"/>
              <a:gd name="T56" fmla="*/ 378 w 505"/>
              <a:gd name="T57" fmla="*/ 1240 h 1919"/>
              <a:gd name="T58" fmla="*/ 345 w 505"/>
              <a:gd name="T59" fmla="*/ 1284 h 1919"/>
              <a:gd name="T60" fmla="*/ 312 w 505"/>
              <a:gd name="T61" fmla="*/ 1328 h 1919"/>
              <a:gd name="T62" fmla="*/ 276 w 505"/>
              <a:gd name="T63" fmla="*/ 1370 h 1919"/>
              <a:gd name="T64" fmla="*/ 241 w 505"/>
              <a:gd name="T65" fmla="*/ 1414 h 1919"/>
              <a:gd name="T66" fmla="*/ 205 w 505"/>
              <a:gd name="T67" fmla="*/ 1459 h 1919"/>
              <a:gd name="T68" fmla="*/ 171 w 505"/>
              <a:gd name="T69" fmla="*/ 1506 h 1919"/>
              <a:gd name="T70" fmla="*/ 138 w 505"/>
              <a:gd name="T71" fmla="*/ 1555 h 1919"/>
              <a:gd name="T72" fmla="*/ 107 w 505"/>
              <a:gd name="T73" fmla="*/ 1605 h 1919"/>
              <a:gd name="T74" fmla="*/ 78 w 505"/>
              <a:gd name="T75" fmla="*/ 1660 h 1919"/>
              <a:gd name="T76" fmla="*/ 52 w 505"/>
              <a:gd name="T77" fmla="*/ 1718 h 1919"/>
              <a:gd name="T78" fmla="*/ 30 w 505"/>
              <a:gd name="T79" fmla="*/ 1779 h 1919"/>
              <a:gd name="T80" fmla="*/ 13 w 505"/>
              <a:gd name="T81" fmla="*/ 1847 h 1919"/>
              <a:gd name="T82" fmla="*/ 0 w 505"/>
              <a:gd name="T83" fmla="*/ 1919 h 19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505" h="1919">
                <a:moveTo>
                  <a:pt x="129" y="0"/>
                </a:moveTo>
                <a:lnTo>
                  <a:pt x="130" y="3"/>
                </a:lnTo>
                <a:lnTo>
                  <a:pt x="138" y="12"/>
                </a:lnTo>
                <a:lnTo>
                  <a:pt x="149" y="28"/>
                </a:lnTo>
                <a:lnTo>
                  <a:pt x="165" y="48"/>
                </a:lnTo>
                <a:lnTo>
                  <a:pt x="182" y="75"/>
                </a:lnTo>
                <a:lnTo>
                  <a:pt x="204" y="106"/>
                </a:lnTo>
                <a:lnTo>
                  <a:pt x="226" y="141"/>
                </a:lnTo>
                <a:lnTo>
                  <a:pt x="251" y="180"/>
                </a:lnTo>
                <a:lnTo>
                  <a:pt x="277" y="224"/>
                </a:lnTo>
                <a:lnTo>
                  <a:pt x="304" y="269"/>
                </a:lnTo>
                <a:lnTo>
                  <a:pt x="331" y="318"/>
                </a:lnTo>
                <a:lnTo>
                  <a:pt x="357" y="370"/>
                </a:lnTo>
                <a:lnTo>
                  <a:pt x="384" y="423"/>
                </a:lnTo>
                <a:lnTo>
                  <a:pt x="408" y="478"/>
                </a:lnTo>
                <a:lnTo>
                  <a:pt x="431" y="534"/>
                </a:lnTo>
                <a:lnTo>
                  <a:pt x="451" y="592"/>
                </a:lnTo>
                <a:lnTo>
                  <a:pt x="470" y="649"/>
                </a:lnTo>
                <a:lnTo>
                  <a:pt x="484" y="707"/>
                </a:lnTo>
                <a:lnTo>
                  <a:pt x="495" y="765"/>
                </a:lnTo>
                <a:lnTo>
                  <a:pt x="503" y="821"/>
                </a:lnTo>
                <a:lnTo>
                  <a:pt x="505" y="876"/>
                </a:lnTo>
                <a:lnTo>
                  <a:pt x="502" y="931"/>
                </a:lnTo>
                <a:lnTo>
                  <a:pt x="492" y="991"/>
                </a:lnTo>
                <a:lnTo>
                  <a:pt x="476" y="1045"/>
                </a:lnTo>
                <a:lnTo>
                  <a:pt x="458" y="1097"/>
                </a:lnTo>
                <a:lnTo>
                  <a:pt x="434" y="1147"/>
                </a:lnTo>
                <a:lnTo>
                  <a:pt x="408" y="1194"/>
                </a:lnTo>
                <a:lnTo>
                  <a:pt x="378" y="1240"/>
                </a:lnTo>
                <a:lnTo>
                  <a:pt x="345" y="1284"/>
                </a:lnTo>
                <a:lnTo>
                  <a:pt x="312" y="1328"/>
                </a:lnTo>
                <a:lnTo>
                  <a:pt x="276" y="1370"/>
                </a:lnTo>
                <a:lnTo>
                  <a:pt x="241" y="1414"/>
                </a:lnTo>
                <a:lnTo>
                  <a:pt x="205" y="1459"/>
                </a:lnTo>
                <a:lnTo>
                  <a:pt x="171" y="1506"/>
                </a:lnTo>
                <a:lnTo>
                  <a:pt x="138" y="1555"/>
                </a:lnTo>
                <a:lnTo>
                  <a:pt x="107" y="1605"/>
                </a:lnTo>
                <a:lnTo>
                  <a:pt x="78" y="1660"/>
                </a:lnTo>
                <a:lnTo>
                  <a:pt x="52" y="1718"/>
                </a:lnTo>
                <a:lnTo>
                  <a:pt x="30" y="1779"/>
                </a:lnTo>
                <a:lnTo>
                  <a:pt x="13" y="1847"/>
                </a:lnTo>
                <a:lnTo>
                  <a:pt x="0" y="1919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84" name="Freeform 15"/>
          <p:cNvSpPr>
            <a:spLocks/>
          </p:cNvSpPr>
          <p:nvPr/>
        </p:nvSpPr>
        <p:spPr bwMode="auto">
          <a:xfrm>
            <a:off x="5266963" y="2626739"/>
            <a:ext cx="1822437" cy="1255301"/>
          </a:xfrm>
          <a:custGeom>
            <a:avLst/>
            <a:gdLst>
              <a:gd name="T0" fmla="*/ 4959 w 4984"/>
              <a:gd name="T1" fmla="*/ 1206 h 3433"/>
              <a:gd name="T2" fmla="*/ 4470 w 4984"/>
              <a:gd name="T3" fmla="*/ 1557 h 3433"/>
              <a:gd name="T4" fmla="*/ 4319 w 4984"/>
              <a:gd name="T5" fmla="*/ 1769 h 3433"/>
              <a:gd name="T6" fmla="*/ 4280 w 4984"/>
              <a:gd name="T7" fmla="*/ 1926 h 3433"/>
              <a:gd name="T8" fmla="*/ 4339 w 4984"/>
              <a:gd name="T9" fmla="*/ 2112 h 3433"/>
              <a:gd name="T10" fmla="*/ 4513 w 4984"/>
              <a:gd name="T11" fmla="*/ 2275 h 3433"/>
              <a:gd name="T12" fmla="*/ 4844 w 4984"/>
              <a:gd name="T13" fmla="*/ 2436 h 3433"/>
              <a:gd name="T14" fmla="*/ 4697 w 4984"/>
              <a:gd name="T15" fmla="*/ 2442 h 3433"/>
              <a:gd name="T16" fmla="*/ 4307 w 4984"/>
              <a:gd name="T17" fmla="*/ 2511 h 3433"/>
              <a:gd name="T18" fmla="*/ 4089 w 4984"/>
              <a:gd name="T19" fmla="*/ 2649 h 3433"/>
              <a:gd name="T20" fmla="*/ 3947 w 4984"/>
              <a:gd name="T21" fmla="*/ 2868 h 3433"/>
              <a:gd name="T22" fmla="*/ 3903 w 4984"/>
              <a:gd name="T23" fmla="*/ 3102 h 3433"/>
              <a:gd name="T24" fmla="*/ 3909 w 4984"/>
              <a:gd name="T25" fmla="*/ 3359 h 3433"/>
              <a:gd name="T26" fmla="*/ 3727 w 4984"/>
              <a:gd name="T27" fmla="*/ 3142 h 3433"/>
              <a:gd name="T28" fmla="*/ 3408 w 4984"/>
              <a:gd name="T29" fmla="*/ 2880 h 3433"/>
              <a:gd name="T30" fmla="*/ 3041 w 4984"/>
              <a:gd name="T31" fmla="*/ 2736 h 3433"/>
              <a:gd name="T32" fmla="*/ 2631 w 4984"/>
              <a:gd name="T33" fmla="*/ 2736 h 3433"/>
              <a:gd name="T34" fmla="*/ 2230 w 4984"/>
              <a:gd name="T35" fmla="*/ 2874 h 3433"/>
              <a:gd name="T36" fmla="*/ 1880 w 4984"/>
              <a:gd name="T37" fmla="*/ 3101 h 3433"/>
              <a:gd name="T38" fmla="*/ 1582 w 4984"/>
              <a:gd name="T39" fmla="*/ 3367 h 3433"/>
              <a:gd name="T40" fmla="*/ 1532 w 4984"/>
              <a:gd name="T41" fmla="*/ 3263 h 3433"/>
              <a:gd name="T42" fmla="*/ 1555 w 4984"/>
              <a:gd name="T43" fmla="*/ 2948 h 3433"/>
              <a:gd name="T44" fmla="*/ 1492 w 4984"/>
              <a:gd name="T45" fmla="*/ 2740 h 3433"/>
              <a:gd name="T46" fmla="*/ 1346 w 4984"/>
              <a:gd name="T47" fmla="*/ 2593 h 3433"/>
              <a:gd name="T48" fmla="*/ 1171 w 4984"/>
              <a:gd name="T49" fmla="*/ 2526 h 3433"/>
              <a:gd name="T50" fmla="*/ 734 w 4984"/>
              <a:gd name="T51" fmla="*/ 2470 h 3433"/>
              <a:gd name="T52" fmla="*/ 294 w 4984"/>
              <a:gd name="T53" fmla="*/ 2502 h 3433"/>
              <a:gd name="T54" fmla="*/ 212 w 4984"/>
              <a:gd name="T55" fmla="*/ 2449 h 3433"/>
              <a:gd name="T56" fmla="*/ 436 w 4984"/>
              <a:gd name="T57" fmla="*/ 2301 h 3433"/>
              <a:gd name="T58" fmla="*/ 590 w 4984"/>
              <a:gd name="T59" fmla="*/ 2114 h 3433"/>
              <a:gd name="T60" fmla="*/ 628 w 4984"/>
              <a:gd name="T61" fmla="*/ 1913 h 3433"/>
              <a:gd name="T62" fmla="*/ 566 w 4984"/>
              <a:gd name="T63" fmla="*/ 1728 h 3433"/>
              <a:gd name="T64" fmla="*/ 448 w 4984"/>
              <a:gd name="T65" fmla="*/ 1586 h 3433"/>
              <a:gd name="T66" fmla="*/ 201 w 4984"/>
              <a:gd name="T67" fmla="*/ 1408 h 3433"/>
              <a:gd name="T68" fmla="*/ 0 w 4984"/>
              <a:gd name="T69" fmla="*/ 1288 h 3433"/>
              <a:gd name="T70" fmla="*/ 466 w 4984"/>
              <a:gd name="T71" fmla="*/ 1309 h 3433"/>
              <a:gd name="T72" fmla="*/ 764 w 4984"/>
              <a:gd name="T73" fmla="*/ 1244 h 3433"/>
              <a:gd name="T74" fmla="*/ 985 w 4984"/>
              <a:gd name="T75" fmla="*/ 1110 h 3433"/>
              <a:gd name="T76" fmla="*/ 1132 w 4984"/>
              <a:gd name="T77" fmla="*/ 889 h 3433"/>
              <a:gd name="T78" fmla="*/ 1213 w 4984"/>
              <a:gd name="T79" fmla="*/ 511 h 3433"/>
              <a:gd name="T80" fmla="*/ 1188 w 4984"/>
              <a:gd name="T81" fmla="*/ 101 h 3433"/>
              <a:gd name="T82" fmla="*/ 1331 w 4984"/>
              <a:gd name="T83" fmla="*/ 243 h 3433"/>
              <a:gd name="T84" fmla="*/ 1623 w 4984"/>
              <a:gd name="T85" fmla="*/ 600 h 3433"/>
              <a:gd name="T86" fmla="*/ 1886 w 4984"/>
              <a:gd name="T87" fmla="*/ 810 h 3433"/>
              <a:gd name="T88" fmla="*/ 2195 w 4984"/>
              <a:gd name="T89" fmla="*/ 943 h 3433"/>
              <a:gd name="T90" fmla="*/ 2564 w 4984"/>
              <a:gd name="T91" fmla="*/ 981 h 3433"/>
              <a:gd name="T92" fmla="*/ 2930 w 4984"/>
              <a:gd name="T93" fmla="*/ 894 h 3433"/>
              <a:gd name="T94" fmla="*/ 3246 w 4984"/>
              <a:gd name="T95" fmla="*/ 705 h 3433"/>
              <a:gd name="T96" fmla="*/ 3770 w 4984"/>
              <a:gd name="T97" fmla="*/ 275 h 3433"/>
              <a:gd name="T98" fmla="*/ 3935 w 4984"/>
              <a:gd name="T99" fmla="*/ 240 h 3433"/>
              <a:gd name="T100" fmla="*/ 3827 w 4984"/>
              <a:gd name="T101" fmla="*/ 732 h 3433"/>
              <a:gd name="T102" fmla="*/ 3812 w 4984"/>
              <a:gd name="T103" fmla="*/ 975 h 3433"/>
              <a:gd name="T104" fmla="*/ 3874 w 4984"/>
              <a:gd name="T105" fmla="*/ 1129 h 3433"/>
              <a:gd name="T106" fmla="*/ 4007 w 4984"/>
              <a:gd name="T107" fmla="*/ 1223 h 3433"/>
              <a:gd name="T108" fmla="*/ 4326 w 4984"/>
              <a:gd name="T109" fmla="*/ 1276 h 3433"/>
              <a:gd name="T110" fmla="*/ 4794 w 4984"/>
              <a:gd name="T111" fmla="*/ 1216 h 3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4984" h="3433">
                <a:moveTo>
                  <a:pt x="4984" y="1182"/>
                </a:moveTo>
                <a:lnTo>
                  <a:pt x="4984" y="1196"/>
                </a:lnTo>
                <a:lnTo>
                  <a:pt x="4971" y="1200"/>
                </a:lnTo>
                <a:lnTo>
                  <a:pt x="4959" y="1206"/>
                </a:lnTo>
                <a:lnTo>
                  <a:pt x="4812" y="1308"/>
                </a:lnTo>
                <a:lnTo>
                  <a:pt x="4665" y="1411"/>
                </a:lnTo>
                <a:lnTo>
                  <a:pt x="4522" y="1516"/>
                </a:lnTo>
                <a:lnTo>
                  <a:pt x="4470" y="1557"/>
                </a:lnTo>
                <a:lnTo>
                  <a:pt x="4425" y="1604"/>
                </a:lnTo>
                <a:lnTo>
                  <a:pt x="4384" y="1654"/>
                </a:lnTo>
                <a:lnTo>
                  <a:pt x="4348" y="1710"/>
                </a:lnTo>
                <a:lnTo>
                  <a:pt x="4319" y="1769"/>
                </a:lnTo>
                <a:lnTo>
                  <a:pt x="4304" y="1808"/>
                </a:lnTo>
                <a:lnTo>
                  <a:pt x="4292" y="1846"/>
                </a:lnTo>
                <a:lnTo>
                  <a:pt x="4283" y="1885"/>
                </a:lnTo>
                <a:lnTo>
                  <a:pt x="4280" y="1926"/>
                </a:lnTo>
                <a:lnTo>
                  <a:pt x="4283" y="1967"/>
                </a:lnTo>
                <a:lnTo>
                  <a:pt x="4295" y="2018"/>
                </a:lnTo>
                <a:lnTo>
                  <a:pt x="4314" y="2067"/>
                </a:lnTo>
                <a:lnTo>
                  <a:pt x="4339" y="2112"/>
                </a:lnTo>
                <a:lnTo>
                  <a:pt x="4367" y="2153"/>
                </a:lnTo>
                <a:lnTo>
                  <a:pt x="4404" y="2192"/>
                </a:lnTo>
                <a:lnTo>
                  <a:pt x="4443" y="2227"/>
                </a:lnTo>
                <a:lnTo>
                  <a:pt x="4513" y="2275"/>
                </a:lnTo>
                <a:lnTo>
                  <a:pt x="4585" y="2318"/>
                </a:lnTo>
                <a:lnTo>
                  <a:pt x="4659" y="2357"/>
                </a:lnTo>
                <a:lnTo>
                  <a:pt x="4736" y="2392"/>
                </a:lnTo>
                <a:lnTo>
                  <a:pt x="4844" y="2436"/>
                </a:lnTo>
                <a:lnTo>
                  <a:pt x="4832" y="2440"/>
                </a:lnTo>
                <a:lnTo>
                  <a:pt x="4820" y="2442"/>
                </a:lnTo>
                <a:lnTo>
                  <a:pt x="4807" y="2442"/>
                </a:lnTo>
                <a:lnTo>
                  <a:pt x="4697" y="2442"/>
                </a:lnTo>
                <a:lnTo>
                  <a:pt x="4588" y="2449"/>
                </a:lnTo>
                <a:lnTo>
                  <a:pt x="4481" y="2464"/>
                </a:lnTo>
                <a:lnTo>
                  <a:pt x="4373" y="2490"/>
                </a:lnTo>
                <a:lnTo>
                  <a:pt x="4307" y="2511"/>
                </a:lnTo>
                <a:lnTo>
                  <a:pt x="4246" y="2538"/>
                </a:lnTo>
                <a:lnTo>
                  <a:pt x="4189" y="2570"/>
                </a:lnTo>
                <a:lnTo>
                  <a:pt x="4137" y="2606"/>
                </a:lnTo>
                <a:lnTo>
                  <a:pt x="4089" y="2649"/>
                </a:lnTo>
                <a:lnTo>
                  <a:pt x="4047" y="2696"/>
                </a:lnTo>
                <a:lnTo>
                  <a:pt x="4009" y="2749"/>
                </a:lnTo>
                <a:lnTo>
                  <a:pt x="3975" y="2806"/>
                </a:lnTo>
                <a:lnTo>
                  <a:pt x="3947" y="2868"/>
                </a:lnTo>
                <a:lnTo>
                  <a:pt x="3927" y="2925"/>
                </a:lnTo>
                <a:lnTo>
                  <a:pt x="3915" y="2983"/>
                </a:lnTo>
                <a:lnTo>
                  <a:pt x="3907" y="3042"/>
                </a:lnTo>
                <a:lnTo>
                  <a:pt x="3903" y="3102"/>
                </a:lnTo>
                <a:lnTo>
                  <a:pt x="3901" y="3161"/>
                </a:lnTo>
                <a:lnTo>
                  <a:pt x="3901" y="3225"/>
                </a:lnTo>
                <a:lnTo>
                  <a:pt x="3904" y="3290"/>
                </a:lnTo>
                <a:lnTo>
                  <a:pt x="3909" y="3359"/>
                </a:lnTo>
                <a:lnTo>
                  <a:pt x="3883" y="3329"/>
                </a:lnTo>
                <a:lnTo>
                  <a:pt x="3861" y="3300"/>
                </a:lnTo>
                <a:lnTo>
                  <a:pt x="3795" y="3219"/>
                </a:lnTo>
                <a:lnTo>
                  <a:pt x="3727" y="3142"/>
                </a:lnTo>
                <a:lnTo>
                  <a:pt x="3655" y="3069"/>
                </a:lnTo>
                <a:lnTo>
                  <a:pt x="3578" y="3000"/>
                </a:lnTo>
                <a:lnTo>
                  <a:pt x="3496" y="2938"/>
                </a:lnTo>
                <a:lnTo>
                  <a:pt x="3408" y="2880"/>
                </a:lnTo>
                <a:lnTo>
                  <a:pt x="3319" y="2832"/>
                </a:lnTo>
                <a:lnTo>
                  <a:pt x="3228" y="2791"/>
                </a:lnTo>
                <a:lnTo>
                  <a:pt x="3136" y="2759"/>
                </a:lnTo>
                <a:lnTo>
                  <a:pt x="3041" y="2736"/>
                </a:lnTo>
                <a:lnTo>
                  <a:pt x="2942" y="2723"/>
                </a:lnTo>
                <a:lnTo>
                  <a:pt x="2842" y="2718"/>
                </a:lnTo>
                <a:lnTo>
                  <a:pt x="2735" y="2723"/>
                </a:lnTo>
                <a:lnTo>
                  <a:pt x="2631" y="2736"/>
                </a:lnTo>
                <a:lnTo>
                  <a:pt x="2528" y="2759"/>
                </a:lnTo>
                <a:lnTo>
                  <a:pt x="2426" y="2789"/>
                </a:lnTo>
                <a:lnTo>
                  <a:pt x="2327" y="2829"/>
                </a:lnTo>
                <a:lnTo>
                  <a:pt x="2230" y="2874"/>
                </a:lnTo>
                <a:lnTo>
                  <a:pt x="2138" y="2924"/>
                </a:lnTo>
                <a:lnTo>
                  <a:pt x="2048" y="2978"/>
                </a:lnTo>
                <a:lnTo>
                  <a:pt x="1964" y="3039"/>
                </a:lnTo>
                <a:lnTo>
                  <a:pt x="1880" y="3101"/>
                </a:lnTo>
                <a:lnTo>
                  <a:pt x="1800" y="3167"/>
                </a:lnTo>
                <a:lnTo>
                  <a:pt x="1722" y="3235"/>
                </a:lnTo>
                <a:lnTo>
                  <a:pt x="1650" y="3300"/>
                </a:lnTo>
                <a:lnTo>
                  <a:pt x="1582" y="3367"/>
                </a:lnTo>
                <a:lnTo>
                  <a:pt x="1513" y="3433"/>
                </a:lnTo>
                <a:lnTo>
                  <a:pt x="1499" y="3433"/>
                </a:lnTo>
                <a:lnTo>
                  <a:pt x="1517" y="3341"/>
                </a:lnTo>
                <a:lnTo>
                  <a:pt x="1532" y="3263"/>
                </a:lnTo>
                <a:lnTo>
                  <a:pt x="1546" y="3186"/>
                </a:lnTo>
                <a:lnTo>
                  <a:pt x="1554" y="3107"/>
                </a:lnTo>
                <a:lnTo>
                  <a:pt x="1558" y="3027"/>
                </a:lnTo>
                <a:lnTo>
                  <a:pt x="1555" y="2948"/>
                </a:lnTo>
                <a:lnTo>
                  <a:pt x="1548" y="2892"/>
                </a:lnTo>
                <a:lnTo>
                  <a:pt x="1535" y="2838"/>
                </a:lnTo>
                <a:lnTo>
                  <a:pt x="1517" y="2788"/>
                </a:lnTo>
                <a:lnTo>
                  <a:pt x="1492" y="2740"/>
                </a:lnTo>
                <a:lnTo>
                  <a:pt x="1460" y="2694"/>
                </a:lnTo>
                <a:lnTo>
                  <a:pt x="1422" y="2652"/>
                </a:lnTo>
                <a:lnTo>
                  <a:pt x="1386" y="2620"/>
                </a:lnTo>
                <a:lnTo>
                  <a:pt x="1346" y="2593"/>
                </a:lnTo>
                <a:lnTo>
                  <a:pt x="1304" y="2572"/>
                </a:lnTo>
                <a:lnTo>
                  <a:pt x="1262" y="2554"/>
                </a:lnTo>
                <a:lnTo>
                  <a:pt x="1216" y="2538"/>
                </a:lnTo>
                <a:lnTo>
                  <a:pt x="1171" y="2526"/>
                </a:lnTo>
                <a:lnTo>
                  <a:pt x="1062" y="2501"/>
                </a:lnTo>
                <a:lnTo>
                  <a:pt x="953" y="2482"/>
                </a:lnTo>
                <a:lnTo>
                  <a:pt x="843" y="2473"/>
                </a:lnTo>
                <a:lnTo>
                  <a:pt x="734" y="2470"/>
                </a:lnTo>
                <a:lnTo>
                  <a:pt x="623" y="2472"/>
                </a:lnTo>
                <a:lnTo>
                  <a:pt x="513" y="2478"/>
                </a:lnTo>
                <a:lnTo>
                  <a:pt x="404" y="2489"/>
                </a:lnTo>
                <a:lnTo>
                  <a:pt x="294" y="2502"/>
                </a:lnTo>
                <a:lnTo>
                  <a:pt x="80" y="2529"/>
                </a:lnTo>
                <a:lnTo>
                  <a:pt x="124" y="2501"/>
                </a:lnTo>
                <a:lnTo>
                  <a:pt x="168" y="2475"/>
                </a:lnTo>
                <a:lnTo>
                  <a:pt x="212" y="2449"/>
                </a:lnTo>
                <a:lnTo>
                  <a:pt x="271" y="2416"/>
                </a:lnTo>
                <a:lnTo>
                  <a:pt x="327" y="2380"/>
                </a:lnTo>
                <a:lnTo>
                  <a:pt x="383" y="2342"/>
                </a:lnTo>
                <a:lnTo>
                  <a:pt x="436" y="2301"/>
                </a:lnTo>
                <a:lnTo>
                  <a:pt x="484" y="2256"/>
                </a:lnTo>
                <a:lnTo>
                  <a:pt x="530" y="2204"/>
                </a:lnTo>
                <a:lnTo>
                  <a:pt x="563" y="2160"/>
                </a:lnTo>
                <a:lnTo>
                  <a:pt x="590" y="2114"/>
                </a:lnTo>
                <a:lnTo>
                  <a:pt x="610" y="2067"/>
                </a:lnTo>
                <a:lnTo>
                  <a:pt x="623" y="2017"/>
                </a:lnTo>
                <a:lnTo>
                  <a:pt x="629" y="1965"/>
                </a:lnTo>
                <a:lnTo>
                  <a:pt x="628" y="1913"/>
                </a:lnTo>
                <a:lnTo>
                  <a:pt x="620" y="1858"/>
                </a:lnTo>
                <a:lnTo>
                  <a:pt x="607" y="1811"/>
                </a:lnTo>
                <a:lnTo>
                  <a:pt x="589" y="1769"/>
                </a:lnTo>
                <a:lnTo>
                  <a:pt x="566" y="1728"/>
                </a:lnTo>
                <a:lnTo>
                  <a:pt x="540" y="1690"/>
                </a:lnTo>
                <a:lnTo>
                  <a:pt x="511" y="1654"/>
                </a:lnTo>
                <a:lnTo>
                  <a:pt x="480" y="1621"/>
                </a:lnTo>
                <a:lnTo>
                  <a:pt x="448" y="1586"/>
                </a:lnTo>
                <a:lnTo>
                  <a:pt x="390" y="1535"/>
                </a:lnTo>
                <a:lnTo>
                  <a:pt x="330" y="1488"/>
                </a:lnTo>
                <a:lnTo>
                  <a:pt x="268" y="1445"/>
                </a:lnTo>
                <a:lnTo>
                  <a:pt x="201" y="1408"/>
                </a:lnTo>
                <a:lnTo>
                  <a:pt x="135" y="1371"/>
                </a:lnTo>
                <a:lnTo>
                  <a:pt x="67" y="1336"/>
                </a:lnTo>
                <a:lnTo>
                  <a:pt x="0" y="1302"/>
                </a:lnTo>
                <a:lnTo>
                  <a:pt x="0" y="1288"/>
                </a:lnTo>
                <a:lnTo>
                  <a:pt x="153" y="1300"/>
                </a:lnTo>
                <a:lnTo>
                  <a:pt x="307" y="1311"/>
                </a:lnTo>
                <a:lnTo>
                  <a:pt x="387" y="1312"/>
                </a:lnTo>
                <a:lnTo>
                  <a:pt x="466" y="1309"/>
                </a:lnTo>
                <a:lnTo>
                  <a:pt x="545" y="1300"/>
                </a:lnTo>
                <a:lnTo>
                  <a:pt x="622" y="1287"/>
                </a:lnTo>
                <a:lnTo>
                  <a:pt x="699" y="1267"/>
                </a:lnTo>
                <a:lnTo>
                  <a:pt x="764" y="1244"/>
                </a:lnTo>
                <a:lnTo>
                  <a:pt x="826" y="1219"/>
                </a:lnTo>
                <a:lnTo>
                  <a:pt x="883" y="1187"/>
                </a:lnTo>
                <a:lnTo>
                  <a:pt x="936" y="1151"/>
                </a:lnTo>
                <a:lnTo>
                  <a:pt x="985" y="1110"/>
                </a:lnTo>
                <a:lnTo>
                  <a:pt x="1029" y="1063"/>
                </a:lnTo>
                <a:lnTo>
                  <a:pt x="1068" y="1011"/>
                </a:lnTo>
                <a:lnTo>
                  <a:pt x="1101" y="952"/>
                </a:lnTo>
                <a:lnTo>
                  <a:pt x="1132" y="889"/>
                </a:lnTo>
                <a:lnTo>
                  <a:pt x="1163" y="797"/>
                </a:lnTo>
                <a:lnTo>
                  <a:pt x="1188" y="703"/>
                </a:lnTo>
                <a:lnTo>
                  <a:pt x="1204" y="609"/>
                </a:lnTo>
                <a:lnTo>
                  <a:pt x="1213" y="511"/>
                </a:lnTo>
                <a:lnTo>
                  <a:pt x="1216" y="408"/>
                </a:lnTo>
                <a:lnTo>
                  <a:pt x="1213" y="305"/>
                </a:lnTo>
                <a:lnTo>
                  <a:pt x="1203" y="203"/>
                </a:lnTo>
                <a:lnTo>
                  <a:pt x="1188" y="101"/>
                </a:lnTo>
                <a:lnTo>
                  <a:pt x="1168" y="0"/>
                </a:lnTo>
                <a:lnTo>
                  <a:pt x="1183" y="0"/>
                </a:lnTo>
                <a:lnTo>
                  <a:pt x="1254" y="124"/>
                </a:lnTo>
                <a:lnTo>
                  <a:pt x="1331" y="243"/>
                </a:lnTo>
                <a:lnTo>
                  <a:pt x="1414" y="360"/>
                </a:lnTo>
                <a:lnTo>
                  <a:pt x="1504" y="472"/>
                </a:lnTo>
                <a:lnTo>
                  <a:pt x="1563" y="538"/>
                </a:lnTo>
                <a:lnTo>
                  <a:pt x="1623" y="600"/>
                </a:lnTo>
                <a:lnTo>
                  <a:pt x="1685" y="659"/>
                </a:lnTo>
                <a:lnTo>
                  <a:pt x="1750" y="714"/>
                </a:lnTo>
                <a:lnTo>
                  <a:pt x="1817" y="763"/>
                </a:lnTo>
                <a:lnTo>
                  <a:pt x="1886" y="810"/>
                </a:lnTo>
                <a:lnTo>
                  <a:pt x="1959" y="851"/>
                </a:lnTo>
                <a:lnTo>
                  <a:pt x="2035" y="887"/>
                </a:lnTo>
                <a:lnTo>
                  <a:pt x="2113" y="918"/>
                </a:lnTo>
                <a:lnTo>
                  <a:pt x="2195" y="943"/>
                </a:lnTo>
                <a:lnTo>
                  <a:pt x="2281" y="963"/>
                </a:lnTo>
                <a:lnTo>
                  <a:pt x="2370" y="975"/>
                </a:lnTo>
                <a:lnTo>
                  <a:pt x="2467" y="983"/>
                </a:lnTo>
                <a:lnTo>
                  <a:pt x="2564" y="981"/>
                </a:lnTo>
                <a:lnTo>
                  <a:pt x="2659" y="972"/>
                </a:lnTo>
                <a:lnTo>
                  <a:pt x="2755" y="954"/>
                </a:lnTo>
                <a:lnTo>
                  <a:pt x="2844" y="927"/>
                </a:lnTo>
                <a:lnTo>
                  <a:pt x="2930" y="894"/>
                </a:lnTo>
                <a:lnTo>
                  <a:pt x="3013" y="854"/>
                </a:lnTo>
                <a:lnTo>
                  <a:pt x="3094" y="809"/>
                </a:lnTo>
                <a:lnTo>
                  <a:pt x="3171" y="759"/>
                </a:lnTo>
                <a:lnTo>
                  <a:pt x="3246" y="705"/>
                </a:lnTo>
                <a:lnTo>
                  <a:pt x="3379" y="600"/>
                </a:lnTo>
                <a:lnTo>
                  <a:pt x="3510" y="493"/>
                </a:lnTo>
                <a:lnTo>
                  <a:pt x="3640" y="384"/>
                </a:lnTo>
                <a:lnTo>
                  <a:pt x="3770" y="275"/>
                </a:lnTo>
                <a:lnTo>
                  <a:pt x="3833" y="219"/>
                </a:lnTo>
                <a:lnTo>
                  <a:pt x="3895" y="162"/>
                </a:lnTo>
                <a:lnTo>
                  <a:pt x="3959" y="104"/>
                </a:lnTo>
                <a:lnTo>
                  <a:pt x="3935" y="240"/>
                </a:lnTo>
                <a:lnTo>
                  <a:pt x="3909" y="373"/>
                </a:lnTo>
                <a:lnTo>
                  <a:pt x="3880" y="493"/>
                </a:lnTo>
                <a:lnTo>
                  <a:pt x="3851" y="612"/>
                </a:lnTo>
                <a:lnTo>
                  <a:pt x="3827" y="732"/>
                </a:lnTo>
                <a:lnTo>
                  <a:pt x="3817" y="792"/>
                </a:lnTo>
                <a:lnTo>
                  <a:pt x="3811" y="854"/>
                </a:lnTo>
                <a:lnTo>
                  <a:pt x="3809" y="915"/>
                </a:lnTo>
                <a:lnTo>
                  <a:pt x="3812" y="975"/>
                </a:lnTo>
                <a:lnTo>
                  <a:pt x="3820" y="1021"/>
                </a:lnTo>
                <a:lnTo>
                  <a:pt x="3833" y="1061"/>
                </a:lnTo>
                <a:lnTo>
                  <a:pt x="3851" y="1098"/>
                </a:lnTo>
                <a:lnTo>
                  <a:pt x="3874" y="1129"/>
                </a:lnTo>
                <a:lnTo>
                  <a:pt x="3901" y="1160"/>
                </a:lnTo>
                <a:lnTo>
                  <a:pt x="3933" y="1184"/>
                </a:lnTo>
                <a:lnTo>
                  <a:pt x="3968" y="1205"/>
                </a:lnTo>
                <a:lnTo>
                  <a:pt x="4007" y="1223"/>
                </a:lnTo>
                <a:lnTo>
                  <a:pt x="4051" y="1238"/>
                </a:lnTo>
                <a:lnTo>
                  <a:pt x="4142" y="1261"/>
                </a:lnTo>
                <a:lnTo>
                  <a:pt x="4234" y="1273"/>
                </a:lnTo>
                <a:lnTo>
                  <a:pt x="4326" y="1276"/>
                </a:lnTo>
                <a:lnTo>
                  <a:pt x="4419" y="1271"/>
                </a:lnTo>
                <a:lnTo>
                  <a:pt x="4511" y="1262"/>
                </a:lnTo>
                <a:lnTo>
                  <a:pt x="4603" y="1249"/>
                </a:lnTo>
                <a:lnTo>
                  <a:pt x="4794" y="1216"/>
                </a:lnTo>
                <a:lnTo>
                  <a:pt x="4984" y="1182"/>
                </a:lnTo>
                <a:close/>
              </a:path>
            </a:pathLst>
          </a:custGeom>
          <a:solidFill>
            <a:schemeClr val="accent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148" name="TextBox 147"/>
          <p:cNvSpPr txBox="1"/>
          <p:nvPr/>
        </p:nvSpPr>
        <p:spPr>
          <a:xfrm>
            <a:off x="5443877" y="3047055"/>
            <a:ext cx="150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B455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Reactive oxygen intermediates</a:t>
            </a:r>
          </a:p>
        </p:txBody>
      </p:sp>
      <p:sp>
        <p:nvSpPr>
          <p:cNvPr id="112" name="Rectangle 111"/>
          <p:cNvSpPr/>
          <p:nvPr/>
        </p:nvSpPr>
        <p:spPr>
          <a:xfrm>
            <a:off x="1373875" y="6127601"/>
            <a:ext cx="2032929" cy="1949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7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Copyright 2022: Carrie Jones, ND, FABNE, MPH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9356404" y="4811994"/>
            <a:ext cx="2497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End products of metabolism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Bacterial endotoxins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9265888" y="5243779"/>
            <a:ext cx="2044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Exotoxins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9358288" y="5441844"/>
            <a:ext cx="25614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Drugs (prescription, OTC, recreational)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Agricultural chemicals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Food additives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Household chemicals Pollutants/contaminants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Microbail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88" name="Group 87"/>
          <p:cNvGrpSpPr/>
          <p:nvPr/>
        </p:nvGrpSpPr>
        <p:grpSpPr>
          <a:xfrm>
            <a:off x="10408641" y="2605412"/>
            <a:ext cx="623608" cy="305525"/>
            <a:chOff x="7806481" y="1954061"/>
            <a:chExt cx="467706" cy="229144"/>
          </a:xfrm>
        </p:grpSpPr>
        <p:sp>
          <p:nvSpPr>
            <p:cNvPr id="89" name="Rounded Rectangle 88"/>
            <p:cNvSpPr/>
            <p:nvPr/>
          </p:nvSpPr>
          <p:spPr>
            <a:xfrm>
              <a:off x="7806481" y="1954061"/>
              <a:ext cx="467706" cy="229144"/>
            </a:xfrm>
            <a:prstGeom prst="roundRect">
              <a:avLst>
                <a:gd name="adj" fmla="val 16544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67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7806483" y="1966663"/>
              <a:ext cx="467704" cy="207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Bile</a:t>
              </a:r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11234824" y="2605415"/>
            <a:ext cx="810085" cy="305525"/>
            <a:chOff x="8426118" y="1954061"/>
            <a:chExt cx="607564" cy="229144"/>
          </a:xfrm>
        </p:grpSpPr>
        <p:sp>
          <p:nvSpPr>
            <p:cNvPr id="103" name="Rounded Rectangle 102"/>
            <p:cNvSpPr/>
            <p:nvPr/>
          </p:nvSpPr>
          <p:spPr>
            <a:xfrm>
              <a:off x="8470900" y="1954061"/>
              <a:ext cx="517998" cy="229144"/>
            </a:xfrm>
            <a:prstGeom prst="roundRect">
              <a:avLst>
                <a:gd name="adj" fmla="val 16544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67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8426118" y="1964281"/>
              <a:ext cx="607564" cy="207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Serum</a:t>
              </a:r>
            </a:p>
          </p:txBody>
        </p:sp>
      </p:grpSp>
      <p:grpSp>
        <p:nvGrpSpPr>
          <p:cNvPr id="105" name="Group 104"/>
          <p:cNvGrpSpPr/>
          <p:nvPr/>
        </p:nvGrpSpPr>
        <p:grpSpPr>
          <a:xfrm>
            <a:off x="11234824" y="3328106"/>
            <a:ext cx="810085" cy="305525"/>
            <a:chOff x="8426118" y="2496080"/>
            <a:chExt cx="607564" cy="229144"/>
          </a:xfrm>
        </p:grpSpPr>
        <p:sp>
          <p:nvSpPr>
            <p:cNvPr id="106" name="Rounded Rectangle 105"/>
            <p:cNvSpPr/>
            <p:nvPr/>
          </p:nvSpPr>
          <p:spPr>
            <a:xfrm>
              <a:off x="8470900" y="2496080"/>
              <a:ext cx="517998" cy="229144"/>
            </a:xfrm>
            <a:prstGeom prst="roundRect">
              <a:avLst>
                <a:gd name="adj" fmla="val 16544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67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8426118" y="2506300"/>
              <a:ext cx="607564" cy="207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Kidneys</a:t>
              </a:r>
            </a:p>
          </p:txBody>
        </p:sp>
      </p:grpSp>
      <p:grpSp>
        <p:nvGrpSpPr>
          <p:cNvPr id="108" name="Group 107"/>
          <p:cNvGrpSpPr/>
          <p:nvPr/>
        </p:nvGrpSpPr>
        <p:grpSpPr>
          <a:xfrm>
            <a:off x="11234824" y="4045431"/>
            <a:ext cx="810085" cy="305525"/>
            <a:chOff x="8426118" y="3034076"/>
            <a:chExt cx="607564" cy="229144"/>
          </a:xfrm>
        </p:grpSpPr>
        <p:sp>
          <p:nvSpPr>
            <p:cNvPr id="118" name="Rounded Rectangle 117"/>
            <p:cNvSpPr/>
            <p:nvPr/>
          </p:nvSpPr>
          <p:spPr>
            <a:xfrm>
              <a:off x="8470900" y="3034076"/>
              <a:ext cx="517998" cy="229144"/>
            </a:xfrm>
            <a:prstGeom prst="roundRect">
              <a:avLst>
                <a:gd name="adj" fmla="val 16544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67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8426118" y="3044296"/>
              <a:ext cx="607564" cy="207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Urine</a:t>
              </a:r>
            </a:p>
          </p:txBody>
        </p:sp>
      </p:grpSp>
      <p:cxnSp>
        <p:nvCxnSpPr>
          <p:cNvPr id="120" name="Straight Connector 119"/>
          <p:cNvCxnSpPr/>
          <p:nvPr/>
        </p:nvCxnSpPr>
        <p:spPr>
          <a:xfrm>
            <a:off x="11639865" y="2952376"/>
            <a:ext cx="0" cy="324224"/>
          </a:xfrm>
          <a:prstGeom prst="line">
            <a:avLst/>
          </a:prstGeom>
          <a:ln w="12700">
            <a:solidFill>
              <a:schemeClr val="accent5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>
            <a:off x="11639865" y="3671988"/>
            <a:ext cx="0" cy="324224"/>
          </a:xfrm>
          <a:prstGeom prst="line">
            <a:avLst/>
          </a:prstGeom>
          <a:ln w="12700">
            <a:solidFill>
              <a:schemeClr val="accent5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7" name="Group 136"/>
          <p:cNvGrpSpPr/>
          <p:nvPr/>
        </p:nvGrpSpPr>
        <p:grpSpPr>
          <a:xfrm>
            <a:off x="10145552" y="3334571"/>
            <a:ext cx="1148981" cy="305525"/>
            <a:chOff x="7609164" y="2773080"/>
            <a:chExt cx="861736" cy="229144"/>
          </a:xfrm>
        </p:grpSpPr>
        <p:sp>
          <p:nvSpPr>
            <p:cNvPr id="138" name="Rounded Rectangle 137"/>
            <p:cNvSpPr/>
            <p:nvPr/>
          </p:nvSpPr>
          <p:spPr>
            <a:xfrm>
              <a:off x="7679012" y="2773080"/>
              <a:ext cx="722038" cy="229144"/>
            </a:xfrm>
            <a:prstGeom prst="roundRect">
              <a:avLst>
                <a:gd name="adj" fmla="val 16544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67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46" name="TextBox 145"/>
            <p:cNvSpPr txBox="1"/>
            <p:nvPr/>
          </p:nvSpPr>
          <p:spPr>
            <a:xfrm>
              <a:off x="7609164" y="2780918"/>
              <a:ext cx="861736" cy="207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stool</a:t>
              </a:r>
            </a:p>
          </p:txBody>
        </p:sp>
      </p:grpSp>
      <p:cxnSp>
        <p:nvCxnSpPr>
          <p:cNvPr id="147" name="Straight Connector 146"/>
          <p:cNvCxnSpPr/>
          <p:nvPr/>
        </p:nvCxnSpPr>
        <p:spPr>
          <a:xfrm>
            <a:off x="10720041" y="2952376"/>
            <a:ext cx="0" cy="324224"/>
          </a:xfrm>
          <a:prstGeom prst="line">
            <a:avLst/>
          </a:prstGeom>
          <a:ln w="12700">
            <a:solidFill>
              <a:schemeClr val="accent5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Rounded Rectangle 86"/>
          <p:cNvSpPr/>
          <p:nvPr/>
        </p:nvSpPr>
        <p:spPr>
          <a:xfrm>
            <a:off x="3677335" y="4148991"/>
            <a:ext cx="3432068" cy="1905281"/>
          </a:xfrm>
          <a:prstGeom prst="roundRect">
            <a:avLst>
              <a:gd name="adj" fmla="val 6589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149" name="TextBox 148"/>
          <p:cNvSpPr txBox="1"/>
          <p:nvPr/>
        </p:nvSpPr>
        <p:spPr>
          <a:xfrm>
            <a:off x="3793753" y="4246087"/>
            <a:ext cx="30264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2B455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Antioxidant protective nutrients and plant derivatives</a:t>
            </a:r>
          </a:p>
        </p:txBody>
      </p:sp>
      <p:sp>
        <p:nvSpPr>
          <p:cNvPr id="151" name="TextBox 150"/>
          <p:cNvSpPr txBox="1"/>
          <p:nvPr/>
        </p:nvSpPr>
        <p:spPr>
          <a:xfrm>
            <a:off x="3797514" y="4652514"/>
            <a:ext cx="1652991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2B455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Carotenes (Vit A)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2B455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Ascorbic acid (Vit C)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2B455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Tocopherols (Vit E)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2B455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Selenium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2B455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Copper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2B455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Zinc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2B455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Manganese</a:t>
            </a:r>
          </a:p>
        </p:txBody>
      </p:sp>
      <p:sp>
        <p:nvSpPr>
          <p:cNvPr id="152" name="TextBox 151"/>
          <p:cNvSpPr txBox="1"/>
          <p:nvPr/>
        </p:nvSpPr>
        <p:spPr>
          <a:xfrm>
            <a:off x="5379509" y="4624947"/>
            <a:ext cx="182319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2B455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PQQ/Coenzyme Q</a:t>
            </a:r>
            <a:r>
              <a:rPr kumimoji="0" lang="en-US" sz="1100" b="0" i="0" u="none" strike="noStrike" kern="1200" cap="none" spc="0" normalizeH="0" baseline="-2000" noProof="0" dirty="0">
                <a:ln>
                  <a:noFill/>
                </a:ln>
                <a:solidFill>
                  <a:srgbClr val="2B455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10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2B455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Thiols ( garlic, onions, cruciferous vegetables)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2B455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Bioflavinoids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2B455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Milk thistle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2B455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Pycnogenol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2B455F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2B455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Glutathione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2B455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Sulforaphane</a:t>
            </a:r>
          </a:p>
        </p:txBody>
      </p:sp>
      <p:sp>
        <p:nvSpPr>
          <p:cNvPr id="141" name="Freeform 15">
            <a:extLst>
              <a:ext uri="{FF2B5EF4-FFF2-40B4-BE49-F238E27FC236}">
                <a16:creationId xmlns:a16="http://schemas.microsoft.com/office/drawing/2014/main" id="{C72EC57F-8D3E-C1EC-03D3-8DAB81E42836}"/>
              </a:ext>
            </a:extLst>
          </p:cNvPr>
          <p:cNvSpPr>
            <a:spLocks/>
          </p:cNvSpPr>
          <p:nvPr/>
        </p:nvSpPr>
        <p:spPr bwMode="auto">
          <a:xfrm>
            <a:off x="2135207" y="3750707"/>
            <a:ext cx="1541909" cy="990759"/>
          </a:xfrm>
          <a:custGeom>
            <a:avLst/>
            <a:gdLst>
              <a:gd name="T0" fmla="*/ 4959 w 4984"/>
              <a:gd name="T1" fmla="*/ 1206 h 3433"/>
              <a:gd name="T2" fmla="*/ 4470 w 4984"/>
              <a:gd name="T3" fmla="*/ 1557 h 3433"/>
              <a:gd name="T4" fmla="*/ 4319 w 4984"/>
              <a:gd name="T5" fmla="*/ 1769 h 3433"/>
              <a:gd name="T6" fmla="*/ 4280 w 4984"/>
              <a:gd name="T7" fmla="*/ 1926 h 3433"/>
              <a:gd name="T8" fmla="*/ 4339 w 4984"/>
              <a:gd name="T9" fmla="*/ 2112 h 3433"/>
              <a:gd name="T10" fmla="*/ 4513 w 4984"/>
              <a:gd name="T11" fmla="*/ 2275 h 3433"/>
              <a:gd name="T12" fmla="*/ 4844 w 4984"/>
              <a:gd name="T13" fmla="*/ 2436 h 3433"/>
              <a:gd name="T14" fmla="*/ 4697 w 4984"/>
              <a:gd name="T15" fmla="*/ 2442 h 3433"/>
              <a:gd name="T16" fmla="*/ 4307 w 4984"/>
              <a:gd name="T17" fmla="*/ 2511 h 3433"/>
              <a:gd name="T18" fmla="*/ 4089 w 4984"/>
              <a:gd name="T19" fmla="*/ 2649 h 3433"/>
              <a:gd name="T20" fmla="*/ 3947 w 4984"/>
              <a:gd name="T21" fmla="*/ 2868 h 3433"/>
              <a:gd name="T22" fmla="*/ 3903 w 4984"/>
              <a:gd name="T23" fmla="*/ 3102 h 3433"/>
              <a:gd name="T24" fmla="*/ 3909 w 4984"/>
              <a:gd name="T25" fmla="*/ 3359 h 3433"/>
              <a:gd name="T26" fmla="*/ 3727 w 4984"/>
              <a:gd name="T27" fmla="*/ 3142 h 3433"/>
              <a:gd name="T28" fmla="*/ 3408 w 4984"/>
              <a:gd name="T29" fmla="*/ 2880 h 3433"/>
              <a:gd name="T30" fmla="*/ 3041 w 4984"/>
              <a:gd name="T31" fmla="*/ 2736 h 3433"/>
              <a:gd name="T32" fmla="*/ 2631 w 4984"/>
              <a:gd name="T33" fmla="*/ 2736 h 3433"/>
              <a:gd name="T34" fmla="*/ 2230 w 4984"/>
              <a:gd name="T35" fmla="*/ 2874 h 3433"/>
              <a:gd name="T36" fmla="*/ 1880 w 4984"/>
              <a:gd name="T37" fmla="*/ 3101 h 3433"/>
              <a:gd name="T38" fmla="*/ 1582 w 4984"/>
              <a:gd name="T39" fmla="*/ 3367 h 3433"/>
              <a:gd name="T40" fmla="*/ 1532 w 4984"/>
              <a:gd name="T41" fmla="*/ 3263 h 3433"/>
              <a:gd name="T42" fmla="*/ 1555 w 4984"/>
              <a:gd name="T43" fmla="*/ 2948 h 3433"/>
              <a:gd name="T44" fmla="*/ 1492 w 4984"/>
              <a:gd name="T45" fmla="*/ 2740 h 3433"/>
              <a:gd name="T46" fmla="*/ 1346 w 4984"/>
              <a:gd name="T47" fmla="*/ 2593 h 3433"/>
              <a:gd name="T48" fmla="*/ 1171 w 4984"/>
              <a:gd name="T49" fmla="*/ 2526 h 3433"/>
              <a:gd name="T50" fmla="*/ 734 w 4984"/>
              <a:gd name="T51" fmla="*/ 2470 h 3433"/>
              <a:gd name="T52" fmla="*/ 294 w 4984"/>
              <a:gd name="T53" fmla="*/ 2502 h 3433"/>
              <a:gd name="T54" fmla="*/ 212 w 4984"/>
              <a:gd name="T55" fmla="*/ 2449 h 3433"/>
              <a:gd name="T56" fmla="*/ 436 w 4984"/>
              <a:gd name="T57" fmla="*/ 2301 h 3433"/>
              <a:gd name="T58" fmla="*/ 590 w 4984"/>
              <a:gd name="T59" fmla="*/ 2114 h 3433"/>
              <a:gd name="T60" fmla="*/ 628 w 4984"/>
              <a:gd name="T61" fmla="*/ 1913 h 3433"/>
              <a:gd name="T62" fmla="*/ 566 w 4984"/>
              <a:gd name="T63" fmla="*/ 1728 h 3433"/>
              <a:gd name="T64" fmla="*/ 448 w 4984"/>
              <a:gd name="T65" fmla="*/ 1586 h 3433"/>
              <a:gd name="T66" fmla="*/ 201 w 4984"/>
              <a:gd name="T67" fmla="*/ 1408 h 3433"/>
              <a:gd name="T68" fmla="*/ 0 w 4984"/>
              <a:gd name="T69" fmla="*/ 1288 h 3433"/>
              <a:gd name="T70" fmla="*/ 466 w 4984"/>
              <a:gd name="T71" fmla="*/ 1309 h 3433"/>
              <a:gd name="T72" fmla="*/ 764 w 4984"/>
              <a:gd name="T73" fmla="*/ 1244 h 3433"/>
              <a:gd name="T74" fmla="*/ 985 w 4984"/>
              <a:gd name="T75" fmla="*/ 1110 h 3433"/>
              <a:gd name="T76" fmla="*/ 1132 w 4984"/>
              <a:gd name="T77" fmla="*/ 889 h 3433"/>
              <a:gd name="T78" fmla="*/ 1213 w 4984"/>
              <a:gd name="T79" fmla="*/ 511 h 3433"/>
              <a:gd name="T80" fmla="*/ 1188 w 4984"/>
              <a:gd name="T81" fmla="*/ 101 h 3433"/>
              <a:gd name="T82" fmla="*/ 1331 w 4984"/>
              <a:gd name="T83" fmla="*/ 243 h 3433"/>
              <a:gd name="T84" fmla="*/ 1623 w 4984"/>
              <a:gd name="T85" fmla="*/ 600 h 3433"/>
              <a:gd name="T86" fmla="*/ 1886 w 4984"/>
              <a:gd name="T87" fmla="*/ 810 h 3433"/>
              <a:gd name="T88" fmla="*/ 2195 w 4984"/>
              <a:gd name="T89" fmla="*/ 943 h 3433"/>
              <a:gd name="T90" fmla="*/ 2564 w 4984"/>
              <a:gd name="T91" fmla="*/ 981 h 3433"/>
              <a:gd name="T92" fmla="*/ 2930 w 4984"/>
              <a:gd name="T93" fmla="*/ 894 h 3433"/>
              <a:gd name="T94" fmla="*/ 3246 w 4984"/>
              <a:gd name="T95" fmla="*/ 705 h 3433"/>
              <a:gd name="T96" fmla="*/ 3770 w 4984"/>
              <a:gd name="T97" fmla="*/ 275 h 3433"/>
              <a:gd name="T98" fmla="*/ 3935 w 4984"/>
              <a:gd name="T99" fmla="*/ 240 h 3433"/>
              <a:gd name="T100" fmla="*/ 3827 w 4984"/>
              <a:gd name="T101" fmla="*/ 732 h 3433"/>
              <a:gd name="T102" fmla="*/ 3812 w 4984"/>
              <a:gd name="T103" fmla="*/ 975 h 3433"/>
              <a:gd name="T104" fmla="*/ 3874 w 4984"/>
              <a:gd name="T105" fmla="*/ 1129 h 3433"/>
              <a:gd name="T106" fmla="*/ 4007 w 4984"/>
              <a:gd name="T107" fmla="*/ 1223 h 3433"/>
              <a:gd name="T108" fmla="*/ 4326 w 4984"/>
              <a:gd name="T109" fmla="*/ 1276 h 3433"/>
              <a:gd name="T110" fmla="*/ 4794 w 4984"/>
              <a:gd name="T111" fmla="*/ 1216 h 3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4984" h="3433">
                <a:moveTo>
                  <a:pt x="4984" y="1182"/>
                </a:moveTo>
                <a:lnTo>
                  <a:pt x="4984" y="1196"/>
                </a:lnTo>
                <a:lnTo>
                  <a:pt x="4971" y="1200"/>
                </a:lnTo>
                <a:lnTo>
                  <a:pt x="4959" y="1206"/>
                </a:lnTo>
                <a:lnTo>
                  <a:pt x="4812" y="1308"/>
                </a:lnTo>
                <a:lnTo>
                  <a:pt x="4665" y="1411"/>
                </a:lnTo>
                <a:lnTo>
                  <a:pt x="4522" y="1516"/>
                </a:lnTo>
                <a:lnTo>
                  <a:pt x="4470" y="1557"/>
                </a:lnTo>
                <a:lnTo>
                  <a:pt x="4425" y="1604"/>
                </a:lnTo>
                <a:lnTo>
                  <a:pt x="4384" y="1654"/>
                </a:lnTo>
                <a:lnTo>
                  <a:pt x="4348" y="1710"/>
                </a:lnTo>
                <a:lnTo>
                  <a:pt x="4319" y="1769"/>
                </a:lnTo>
                <a:lnTo>
                  <a:pt x="4304" y="1808"/>
                </a:lnTo>
                <a:lnTo>
                  <a:pt x="4292" y="1846"/>
                </a:lnTo>
                <a:lnTo>
                  <a:pt x="4283" y="1885"/>
                </a:lnTo>
                <a:lnTo>
                  <a:pt x="4280" y="1926"/>
                </a:lnTo>
                <a:lnTo>
                  <a:pt x="4283" y="1967"/>
                </a:lnTo>
                <a:lnTo>
                  <a:pt x="4295" y="2018"/>
                </a:lnTo>
                <a:lnTo>
                  <a:pt x="4314" y="2067"/>
                </a:lnTo>
                <a:lnTo>
                  <a:pt x="4339" y="2112"/>
                </a:lnTo>
                <a:lnTo>
                  <a:pt x="4367" y="2153"/>
                </a:lnTo>
                <a:lnTo>
                  <a:pt x="4404" y="2192"/>
                </a:lnTo>
                <a:lnTo>
                  <a:pt x="4443" y="2227"/>
                </a:lnTo>
                <a:lnTo>
                  <a:pt x="4513" y="2275"/>
                </a:lnTo>
                <a:lnTo>
                  <a:pt x="4585" y="2318"/>
                </a:lnTo>
                <a:lnTo>
                  <a:pt x="4659" y="2357"/>
                </a:lnTo>
                <a:lnTo>
                  <a:pt x="4736" y="2392"/>
                </a:lnTo>
                <a:lnTo>
                  <a:pt x="4844" y="2436"/>
                </a:lnTo>
                <a:lnTo>
                  <a:pt x="4832" y="2440"/>
                </a:lnTo>
                <a:lnTo>
                  <a:pt x="4820" y="2442"/>
                </a:lnTo>
                <a:lnTo>
                  <a:pt x="4807" y="2442"/>
                </a:lnTo>
                <a:lnTo>
                  <a:pt x="4697" y="2442"/>
                </a:lnTo>
                <a:lnTo>
                  <a:pt x="4588" y="2449"/>
                </a:lnTo>
                <a:lnTo>
                  <a:pt x="4481" y="2464"/>
                </a:lnTo>
                <a:lnTo>
                  <a:pt x="4373" y="2490"/>
                </a:lnTo>
                <a:lnTo>
                  <a:pt x="4307" y="2511"/>
                </a:lnTo>
                <a:lnTo>
                  <a:pt x="4246" y="2538"/>
                </a:lnTo>
                <a:lnTo>
                  <a:pt x="4189" y="2570"/>
                </a:lnTo>
                <a:lnTo>
                  <a:pt x="4137" y="2606"/>
                </a:lnTo>
                <a:lnTo>
                  <a:pt x="4089" y="2649"/>
                </a:lnTo>
                <a:lnTo>
                  <a:pt x="4047" y="2696"/>
                </a:lnTo>
                <a:lnTo>
                  <a:pt x="4009" y="2749"/>
                </a:lnTo>
                <a:lnTo>
                  <a:pt x="3975" y="2806"/>
                </a:lnTo>
                <a:lnTo>
                  <a:pt x="3947" y="2868"/>
                </a:lnTo>
                <a:lnTo>
                  <a:pt x="3927" y="2925"/>
                </a:lnTo>
                <a:lnTo>
                  <a:pt x="3915" y="2983"/>
                </a:lnTo>
                <a:lnTo>
                  <a:pt x="3907" y="3042"/>
                </a:lnTo>
                <a:lnTo>
                  <a:pt x="3903" y="3102"/>
                </a:lnTo>
                <a:lnTo>
                  <a:pt x="3901" y="3161"/>
                </a:lnTo>
                <a:lnTo>
                  <a:pt x="3901" y="3225"/>
                </a:lnTo>
                <a:lnTo>
                  <a:pt x="3904" y="3290"/>
                </a:lnTo>
                <a:lnTo>
                  <a:pt x="3909" y="3359"/>
                </a:lnTo>
                <a:lnTo>
                  <a:pt x="3883" y="3329"/>
                </a:lnTo>
                <a:lnTo>
                  <a:pt x="3861" y="3300"/>
                </a:lnTo>
                <a:lnTo>
                  <a:pt x="3795" y="3219"/>
                </a:lnTo>
                <a:lnTo>
                  <a:pt x="3727" y="3142"/>
                </a:lnTo>
                <a:lnTo>
                  <a:pt x="3655" y="3069"/>
                </a:lnTo>
                <a:lnTo>
                  <a:pt x="3578" y="3000"/>
                </a:lnTo>
                <a:lnTo>
                  <a:pt x="3496" y="2938"/>
                </a:lnTo>
                <a:lnTo>
                  <a:pt x="3408" y="2880"/>
                </a:lnTo>
                <a:lnTo>
                  <a:pt x="3319" y="2832"/>
                </a:lnTo>
                <a:lnTo>
                  <a:pt x="3228" y="2791"/>
                </a:lnTo>
                <a:lnTo>
                  <a:pt x="3136" y="2759"/>
                </a:lnTo>
                <a:lnTo>
                  <a:pt x="3041" y="2736"/>
                </a:lnTo>
                <a:lnTo>
                  <a:pt x="2942" y="2723"/>
                </a:lnTo>
                <a:lnTo>
                  <a:pt x="2842" y="2718"/>
                </a:lnTo>
                <a:lnTo>
                  <a:pt x="2735" y="2723"/>
                </a:lnTo>
                <a:lnTo>
                  <a:pt x="2631" y="2736"/>
                </a:lnTo>
                <a:lnTo>
                  <a:pt x="2528" y="2759"/>
                </a:lnTo>
                <a:lnTo>
                  <a:pt x="2426" y="2789"/>
                </a:lnTo>
                <a:lnTo>
                  <a:pt x="2327" y="2829"/>
                </a:lnTo>
                <a:lnTo>
                  <a:pt x="2230" y="2874"/>
                </a:lnTo>
                <a:lnTo>
                  <a:pt x="2138" y="2924"/>
                </a:lnTo>
                <a:lnTo>
                  <a:pt x="2048" y="2978"/>
                </a:lnTo>
                <a:lnTo>
                  <a:pt x="1964" y="3039"/>
                </a:lnTo>
                <a:lnTo>
                  <a:pt x="1880" y="3101"/>
                </a:lnTo>
                <a:lnTo>
                  <a:pt x="1800" y="3167"/>
                </a:lnTo>
                <a:lnTo>
                  <a:pt x="1722" y="3235"/>
                </a:lnTo>
                <a:lnTo>
                  <a:pt x="1650" y="3300"/>
                </a:lnTo>
                <a:lnTo>
                  <a:pt x="1582" y="3367"/>
                </a:lnTo>
                <a:lnTo>
                  <a:pt x="1513" y="3433"/>
                </a:lnTo>
                <a:lnTo>
                  <a:pt x="1499" y="3433"/>
                </a:lnTo>
                <a:lnTo>
                  <a:pt x="1517" y="3341"/>
                </a:lnTo>
                <a:lnTo>
                  <a:pt x="1532" y="3263"/>
                </a:lnTo>
                <a:lnTo>
                  <a:pt x="1546" y="3186"/>
                </a:lnTo>
                <a:lnTo>
                  <a:pt x="1554" y="3107"/>
                </a:lnTo>
                <a:lnTo>
                  <a:pt x="1558" y="3027"/>
                </a:lnTo>
                <a:lnTo>
                  <a:pt x="1555" y="2948"/>
                </a:lnTo>
                <a:lnTo>
                  <a:pt x="1548" y="2892"/>
                </a:lnTo>
                <a:lnTo>
                  <a:pt x="1535" y="2838"/>
                </a:lnTo>
                <a:lnTo>
                  <a:pt x="1517" y="2788"/>
                </a:lnTo>
                <a:lnTo>
                  <a:pt x="1492" y="2740"/>
                </a:lnTo>
                <a:lnTo>
                  <a:pt x="1460" y="2694"/>
                </a:lnTo>
                <a:lnTo>
                  <a:pt x="1422" y="2652"/>
                </a:lnTo>
                <a:lnTo>
                  <a:pt x="1386" y="2620"/>
                </a:lnTo>
                <a:lnTo>
                  <a:pt x="1346" y="2593"/>
                </a:lnTo>
                <a:lnTo>
                  <a:pt x="1304" y="2572"/>
                </a:lnTo>
                <a:lnTo>
                  <a:pt x="1262" y="2554"/>
                </a:lnTo>
                <a:lnTo>
                  <a:pt x="1216" y="2538"/>
                </a:lnTo>
                <a:lnTo>
                  <a:pt x="1171" y="2526"/>
                </a:lnTo>
                <a:lnTo>
                  <a:pt x="1062" y="2501"/>
                </a:lnTo>
                <a:lnTo>
                  <a:pt x="953" y="2482"/>
                </a:lnTo>
                <a:lnTo>
                  <a:pt x="843" y="2473"/>
                </a:lnTo>
                <a:lnTo>
                  <a:pt x="734" y="2470"/>
                </a:lnTo>
                <a:lnTo>
                  <a:pt x="623" y="2472"/>
                </a:lnTo>
                <a:lnTo>
                  <a:pt x="513" y="2478"/>
                </a:lnTo>
                <a:lnTo>
                  <a:pt x="404" y="2489"/>
                </a:lnTo>
                <a:lnTo>
                  <a:pt x="294" y="2502"/>
                </a:lnTo>
                <a:lnTo>
                  <a:pt x="80" y="2529"/>
                </a:lnTo>
                <a:lnTo>
                  <a:pt x="124" y="2501"/>
                </a:lnTo>
                <a:lnTo>
                  <a:pt x="168" y="2475"/>
                </a:lnTo>
                <a:lnTo>
                  <a:pt x="212" y="2449"/>
                </a:lnTo>
                <a:lnTo>
                  <a:pt x="271" y="2416"/>
                </a:lnTo>
                <a:lnTo>
                  <a:pt x="327" y="2380"/>
                </a:lnTo>
                <a:lnTo>
                  <a:pt x="383" y="2342"/>
                </a:lnTo>
                <a:lnTo>
                  <a:pt x="436" y="2301"/>
                </a:lnTo>
                <a:lnTo>
                  <a:pt x="484" y="2256"/>
                </a:lnTo>
                <a:lnTo>
                  <a:pt x="530" y="2204"/>
                </a:lnTo>
                <a:lnTo>
                  <a:pt x="563" y="2160"/>
                </a:lnTo>
                <a:lnTo>
                  <a:pt x="590" y="2114"/>
                </a:lnTo>
                <a:lnTo>
                  <a:pt x="610" y="2067"/>
                </a:lnTo>
                <a:lnTo>
                  <a:pt x="623" y="2017"/>
                </a:lnTo>
                <a:lnTo>
                  <a:pt x="629" y="1965"/>
                </a:lnTo>
                <a:lnTo>
                  <a:pt x="628" y="1913"/>
                </a:lnTo>
                <a:lnTo>
                  <a:pt x="620" y="1858"/>
                </a:lnTo>
                <a:lnTo>
                  <a:pt x="607" y="1811"/>
                </a:lnTo>
                <a:lnTo>
                  <a:pt x="589" y="1769"/>
                </a:lnTo>
                <a:lnTo>
                  <a:pt x="566" y="1728"/>
                </a:lnTo>
                <a:lnTo>
                  <a:pt x="540" y="1690"/>
                </a:lnTo>
                <a:lnTo>
                  <a:pt x="511" y="1654"/>
                </a:lnTo>
                <a:lnTo>
                  <a:pt x="480" y="1621"/>
                </a:lnTo>
                <a:lnTo>
                  <a:pt x="448" y="1586"/>
                </a:lnTo>
                <a:lnTo>
                  <a:pt x="390" y="1535"/>
                </a:lnTo>
                <a:lnTo>
                  <a:pt x="330" y="1488"/>
                </a:lnTo>
                <a:lnTo>
                  <a:pt x="268" y="1445"/>
                </a:lnTo>
                <a:lnTo>
                  <a:pt x="201" y="1408"/>
                </a:lnTo>
                <a:lnTo>
                  <a:pt x="135" y="1371"/>
                </a:lnTo>
                <a:lnTo>
                  <a:pt x="67" y="1336"/>
                </a:lnTo>
                <a:lnTo>
                  <a:pt x="0" y="1302"/>
                </a:lnTo>
                <a:lnTo>
                  <a:pt x="0" y="1288"/>
                </a:lnTo>
                <a:lnTo>
                  <a:pt x="153" y="1300"/>
                </a:lnTo>
                <a:lnTo>
                  <a:pt x="307" y="1311"/>
                </a:lnTo>
                <a:lnTo>
                  <a:pt x="387" y="1312"/>
                </a:lnTo>
                <a:lnTo>
                  <a:pt x="466" y="1309"/>
                </a:lnTo>
                <a:lnTo>
                  <a:pt x="545" y="1300"/>
                </a:lnTo>
                <a:lnTo>
                  <a:pt x="622" y="1287"/>
                </a:lnTo>
                <a:lnTo>
                  <a:pt x="699" y="1267"/>
                </a:lnTo>
                <a:lnTo>
                  <a:pt x="764" y="1244"/>
                </a:lnTo>
                <a:lnTo>
                  <a:pt x="826" y="1219"/>
                </a:lnTo>
                <a:lnTo>
                  <a:pt x="883" y="1187"/>
                </a:lnTo>
                <a:lnTo>
                  <a:pt x="936" y="1151"/>
                </a:lnTo>
                <a:lnTo>
                  <a:pt x="985" y="1110"/>
                </a:lnTo>
                <a:lnTo>
                  <a:pt x="1029" y="1063"/>
                </a:lnTo>
                <a:lnTo>
                  <a:pt x="1068" y="1011"/>
                </a:lnTo>
                <a:lnTo>
                  <a:pt x="1101" y="952"/>
                </a:lnTo>
                <a:lnTo>
                  <a:pt x="1132" y="889"/>
                </a:lnTo>
                <a:lnTo>
                  <a:pt x="1163" y="797"/>
                </a:lnTo>
                <a:lnTo>
                  <a:pt x="1188" y="703"/>
                </a:lnTo>
                <a:lnTo>
                  <a:pt x="1204" y="609"/>
                </a:lnTo>
                <a:lnTo>
                  <a:pt x="1213" y="511"/>
                </a:lnTo>
                <a:lnTo>
                  <a:pt x="1216" y="408"/>
                </a:lnTo>
                <a:lnTo>
                  <a:pt x="1213" y="305"/>
                </a:lnTo>
                <a:lnTo>
                  <a:pt x="1203" y="203"/>
                </a:lnTo>
                <a:lnTo>
                  <a:pt x="1188" y="101"/>
                </a:lnTo>
                <a:lnTo>
                  <a:pt x="1168" y="0"/>
                </a:lnTo>
                <a:lnTo>
                  <a:pt x="1183" y="0"/>
                </a:lnTo>
                <a:lnTo>
                  <a:pt x="1254" y="124"/>
                </a:lnTo>
                <a:lnTo>
                  <a:pt x="1331" y="243"/>
                </a:lnTo>
                <a:lnTo>
                  <a:pt x="1414" y="360"/>
                </a:lnTo>
                <a:lnTo>
                  <a:pt x="1504" y="472"/>
                </a:lnTo>
                <a:lnTo>
                  <a:pt x="1563" y="538"/>
                </a:lnTo>
                <a:lnTo>
                  <a:pt x="1623" y="600"/>
                </a:lnTo>
                <a:lnTo>
                  <a:pt x="1685" y="659"/>
                </a:lnTo>
                <a:lnTo>
                  <a:pt x="1750" y="714"/>
                </a:lnTo>
                <a:lnTo>
                  <a:pt x="1817" y="763"/>
                </a:lnTo>
                <a:lnTo>
                  <a:pt x="1886" y="810"/>
                </a:lnTo>
                <a:lnTo>
                  <a:pt x="1959" y="851"/>
                </a:lnTo>
                <a:lnTo>
                  <a:pt x="2035" y="887"/>
                </a:lnTo>
                <a:lnTo>
                  <a:pt x="2113" y="918"/>
                </a:lnTo>
                <a:lnTo>
                  <a:pt x="2195" y="943"/>
                </a:lnTo>
                <a:lnTo>
                  <a:pt x="2281" y="963"/>
                </a:lnTo>
                <a:lnTo>
                  <a:pt x="2370" y="975"/>
                </a:lnTo>
                <a:lnTo>
                  <a:pt x="2467" y="983"/>
                </a:lnTo>
                <a:lnTo>
                  <a:pt x="2564" y="981"/>
                </a:lnTo>
                <a:lnTo>
                  <a:pt x="2659" y="972"/>
                </a:lnTo>
                <a:lnTo>
                  <a:pt x="2755" y="954"/>
                </a:lnTo>
                <a:lnTo>
                  <a:pt x="2844" y="927"/>
                </a:lnTo>
                <a:lnTo>
                  <a:pt x="2930" y="894"/>
                </a:lnTo>
                <a:lnTo>
                  <a:pt x="3013" y="854"/>
                </a:lnTo>
                <a:lnTo>
                  <a:pt x="3094" y="809"/>
                </a:lnTo>
                <a:lnTo>
                  <a:pt x="3171" y="759"/>
                </a:lnTo>
                <a:lnTo>
                  <a:pt x="3246" y="705"/>
                </a:lnTo>
                <a:lnTo>
                  <a:pt x="3379" y="600"/>
                </a:lnTo>
                <a:lnTo>
                  <a:pt x="3510" y="493"/>
                </a:lnTo>
                <a:lnTo>
                  <a:pt x="3640" y="384"/>
                </a:lnTo>
                <a:lnTo>
                  <a:pt x="3770" y="275"/>
                </a:lnTo>
                <a:lnTo>
                  <a:pt x="3833" y="219"/>
                </a:lnTo>
                <a:lnTo>
                  <a:pt x="3895" y="162"/>
                </a:lnTo>
                <a:lnTo>
                  <a:pt x="3959" y="104"/>
                </a:lnTo>
                <a:lnTo>
                  <a:pt x="3935" y="240"/>
                </a:lnTo>
                <a:lnTo>
                  <a:pt x="3909" y="373"/>
                </a:lnTo>
                <a:lnTo>
                  <a:pt x="3880" y="493"/>
                </a:lnTo>
                <a:lnTo>
                  <a:pt x="3851" y="612"/>
                </a:lnTo>
                <a:lnTo>
                  <a:pt x="3827" y="732"/>
                </a:lnTo>
                <a:lnTo>
                  <a:pt x="3817" y="792"/>
                </a:lnTo>
                <a:lnTo>
                  <a:pt x="3811" y="854"/>
                </a:lnTo>
                <a:lnTo>
                  <a:pt x="3809" y="915"/>
                </a:lnTo>
                <a:lnTo>
                  <a:pt x="3812" y="975"/>
                </a:lnTo>
                <a:lnTo>
                  <a:pt x="3820" y="1021"/>
                </a:lnTo>
                <a:lnTo>
                  <a:pt x="3833" y="1061"/>
                </a:lnTo>
                <a:lnTo>
                  <a:pt x="3851" y="1098"/>
                </a:lnTo>
                <a:lnTo>
                  <a:pt x="3874" y="1129"/>
                </a:lnTo>
                <a:lnTo>
                  <a:pt x="3901" y="1160"/>
                </a:lnTo>
                <a:lnTo>
                  <a:pt x="3933" y="1184"/>
                </a:lnTo>
                <a:lnTo>
                  <a:pt x="3968" y="1205"/>
                </a:lnTo>
                <a:lnTo>
                  <a:pt x="4007" y="1223"/>
                </a:lnTo>
                <a:lnTo>
                  <a:pt x="4051" y="1238"/>
                </a:lnTo>
                <a:lnTo>
                  <a:pt x="4142" y="1261"/>
                </a:lnTo>
                <a:lnTo>
                  <a:pt x="4234" y="1273"/>
                </a:lnTo>
                <a:lnTo>
                  <a:pt x="4326" y="1276"/>
                </a:lnTo>
                <a:lnTo>
                  <a:pt x="4419" y="1271"/>
                </a:lnTo>
                <a:lnTo>
                  <a:pt x="4511" y="1262"/>
                </a:lnTo>
                <a:lnTo>
                  <a:pt x="4603" y="1249"/>
                </a:lnTo>
                <a:lnTo>
                  <a:pt x="4794" y="1216"/>
                </a:lnTo>
                <a:lnTo>
                  <a:pt x="4984" y="1182"/>
                </a:lnTo>
                <a:close/>
              </a:path>
            </a:pathLst>
          </a:custGeom>
          <a:solidFill>
            <a:schemeClr val="accent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79323A7-2EFD-CD4F-1A51-49DBCDDFA67B}"/>
              </a:ext>
            </a:extLst>
          </p:cNvPr>
          <p:cNvSpPr txBox="1"/>
          <p:nvPr/>
        </p:nvSpPr>
        <p:spPr>
          <a:xfrm>
            <a:off x="2398815" y="4148991"/>
            <a:ext cx="10050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Free Radicals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44490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8362071" y="5498508"/>
            <a:ext cx="2146300" cy="369332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 descr="Bath, Tub, Bathroom, Bathtub, Interior">
            <a:extLst>
              <a:ext uri="{FF2B5EF4-FFF2-40B4-BE49-F238E27FC236}">
                <a16:creationId xmlns:a16="http://schemas.microsoft.com/office/drawing/2014/main" id="{A2B64390-5343-3D43-9ED5-B6FF788F29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0896" y="792467"/>
            <a:ext cx="7616080" cy="3999850"/>
          </a:xfrm>
          <a:prstGeom prst="rect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n 2">
            <a:extLst>
              <a:ext uri="{FF2B5EF4-FFF2-40B4-BE49-F238E27FC236}">
                <a16:creationId xmlns:a16="http://schemas.microsoft.com/office/drawing/2014/main" id="{A2157457-7CDF-814A-B8CE-E4FDD7D20CF6}"/>
              </a:ext>
            </a:extLst>
          </p:cNvPr>
          <p:cNvSpPr/>
          <p:nvPr/>
        </p:nvSpPr>
        <p:spPr>
          <a:xfrm>
            <a:off x="7782528" y="4393870"/>
            <a:ext cx="555585" cy="1925907"/>
          </a:xfrm>
          <a:prstGeom prst="can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581365" y="5510616"/>
            <a:ext cx="1707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Sewer line out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571"/>
          <a:stretch/>
        </p:blipFill>
        <p:spPr>
          <a:xfrm>
            <a:off x="900754" y="6033108"/>
            <a:ext cx="473121" cy="3888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571"/>
          <a:stretch/>
        </p:blipFill>
        <p:spPr>
          <a:xfrm>
            <a:off x="900754" y="6033108"/>
            <a:ext cx="473121" cy="3888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373875" y="6127601"/>
            <a:ext cx="2032929" cy="1949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7" dirty="0">
                <a:solidFill>
                  <a:schemeClr val="bg1">
                    <a:lumMod val="65000"/>
                  </a:schemeClr>
                </a:solidFill>
              </a:rPr>
              <a:t>Copyright 2022: Carrie Jones, ND, FABNE, MPH</a:t>
            </a:r>
          </a:p>
        </p:txBody>
      </p:sp>
      <p:sp>
        <p:nvSpPr>
          <p:cNvPr id="15" name="Oval 14"/>
          <p:cNvSpPr/>
          <p:nvPr/>
        </p:nvSpPr>
        <p:spPr>
          <a:xfrm>
            <a:off x="916783" y="6050074"/>
            <a:ext cx="364330" cy="364330"/>
          </a:xfrm>
          <a:prstGeom prst="ellipse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5289689" y="6245882"/>
            <a:ext cx="3072382" cy="555893"/>
          </a:xfrm>
          <a:custGeom>
            <a:avLst/>
            <a:gdLst>
              <a:gd name="connsiteX0" fmla="*/ 246554 w 3072382"/>
              <a:gd name="connsiteY0" fmla="*/ 0 h 555893"/>
              <a:gd name="connsiteX1" fmla="*/ 2825828 w 3072382"/>
              <a:gd name="connsiteY1" fmla="*/ 0 h 555893"/>
              <a:gd name="connsiteX2" fmla="*/ 3072382 w 3072382"/>
              <a:gd name="connsiteY2" fmla="*/ 246554 h 555893"/>
              <a:gd name="connsiteX3" fmla="*/ 3072382 w 3072382"/>
              <a:gd name="connsiteY3" fmla="*/ 555893 h 555893"/>
              <a:gd name="connsiteX4" fmla="*/ 0 w 3072382"/>
              <a:gd name="connsiteY4" fmla="*/ 555893 h 555893"/>
              <a:gd name="connsiteX5" fmla="*/ 0 w 3072382"/>
              <a:gd name="connsiteY5" fmla="*/ 246554 h 555893"/>
              <a:gd name="connsiteX6" fmla="*/ 246554 w 3072382"/>
              <a:gd name="connsiteY6" fmla="*/ 0 h 555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72382" h="555893">
                <a:moveTo>
                  <a:pt x="246554" y="0"/>
                </a:moveTo>
                <a:lnTo>
                  <a:pt x="2825828" y="0"/>
                </a:lnTo>
                <a:cubicBezTo>
                  <a:pt x="2961996" y="0"/>
                  <a:pt x="3072382" y="110386"/>
                  <a:pt x="3072382" y="246554"/>
                </a:cubicBezTo>
                <a:lnTo>
                  <a:pt x="3072382" y="555893"/>
                </a:lnTo>
                <a:lnTo>
                  <a:pt x="0" y="555893"/>
                </a:lnTo>
                <a:lnTo>
                  <a:pt x="0" y="246554"/>
                </a:lnTo>
                <a:cubicBezTo>
                  <a:pt x="0" y="110386"/>
                  <a:pt x="110386" y="0"/>
                  <a:pt x="24655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E07A727-68C8-1A4F-9C8A-50B3F1A2DC94}"/>
              </a:ext>
            </a:extLst>
          </p:cNvPr>
          <p:cNvSpPr txBox="1"/>
          <p:nvPr/>
        </p:nvSpPr>
        <p:spPr>
          <a:xfrm>
            <a:off x="5656837" y="6325148"/>
            <a:ext cx="1169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cs typeface="Arial" panose="020B0604020202020204" pitchFamily="34" charset="0"/>
              </a:rPr>
              <a:t>Sewer</a:t>
            </a:r>
          </a:p>
        </p:txBody>
      </p:sp>
    </p:spTree>
    <p:extLst>
      <p:ext uri="{BB962C8B-B14F-4D97-AF65-F5344CB8AC3E}">
        <p14:creationId xmlns:p14="http://schemas.microsoft.com/office/powerpoint/2010/main" val="4328077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8362071" y="5498508"/>
            <a:ext cx="2146300" cy="369332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 descr="Bath, Tub, Bathroom, Bathtub, Interior">
            <a:extLst>
              <a:ext uri="{FF2B5EF4-FFF2-40B4-BE49-F238E27FC236}">
                <a16:creationId xmlns:a16="http://schemas.microsoft.com/office/drawing/2014/main" id="{A2B64390-5343-3D43-9ED5-B6FF788F29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0896" y="792467"/>
            <a:ext cx="7616080" cy="3999850"/>
          </a:xfrm>
          <a:prstGeom prst="rect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n 2">
            <a:extLst>
              <a:ext uri="{FF2B5EF4-FFF2-40B4-BE49-F238E27FC236}">
                <a16:creationId xmlns:a16="http://schemas.microsoft.com/office/drawing/2014/main" id="{A2157457-7CDF-814A-B8CE-E4FDD7D20CF6}"/>
              </a:ext>
            </a:extLst>
          </p:cNvPr>
          <p:cNvSpPr/>
          <p:nvPr/>
        </p:nvSpPr>
        <p:spPr>
          <a:xfrm>
            <a:off x="7782528" y="4393870"/>
            <a:ext cx="555585" cy="1925907"/>
          </a:xfrm>
          <a:prstGeom prst="can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581365" y="5510616"/>
            <a:ext cx="1707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Sewer line out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571"/>
          <a:stretch/>
        </p:blipFill>
        <p:spPr>
          <a:xfrm>
            <a:off x="900754" y="6033108"/>
            <a:ext cx="473121" cy="3888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571"/>
          <a:stretch/>
        </p:blipFill>
        <p:spPr>
          <a:xfrm>
            <a:off x="900754" y="6033108"/>
            <a:ext cx="473121" cy="3888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373875" y="6127601"/>
            <a:ext cx="2032929" cy="1949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7" dirty="0">
                <a:solidFill>
                  <a:schemeClr val="bg1">
                    <a:lumMod val="65000"/>
                  </a:schemeClr>
                </a:solidFill>
              </a:rPr>
              <a:t>Copyright 2022: Carrie Jones, ND, FABNE, MPH</a:t>
            </a:r>
          </a:p>
        </p:txBody>
      </p:sp>
      <p:sp>
        <p:nvSpPr>
          <p:cNvPr id="15" name="Oval 14"/>
          <p:cNvSpPr/>
          <p:nvPr/>
        </p:nvSpPr>
        <p:spPr>
          <a:xfrm>
            <a:off x="916783" y="6050074"/>
            <a:ext cx="364330" cy="364330"/>
          </a:xfrm>
          <a:prstGeom prst="ellipse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5289689" y="6245882"/>
            <a:ext cx="3072382" cy="555893"/>
          </a:xfrm>
          <a:custGeom>
            <a:avLst/>
            <a:gdLst>
              <a:gd name="connsiteX0" fmla="*/ 246554 w 3072382"/>
              <a:gd name="connsiteY0" fmla="*/ 0 h 555893"/>
              <a:gd name="connsiteX1" fmla="*/ 2825828 w 3072382"/>
              <a:gd name="connsiteY1" fmla="*/ 0 h 555893"/>
              <a:gd name="connsiteX2" fmla="*/ 3072382 w 3072382"/>
              <a:gd name="connsiteY2" fmla="*/ 246554 h 555893"/>
              <a:gd name="connsiteX3" fmla="*/ 3072382 w 3072382"/>
              <a:gd name="connsiteY3" fmla="*/ 555893 h 555893"/>
              <a:gd name="connsiteX4" fmla="*/ 0 w 3072382"/>
              <a:gd name="connsiteY4" fmla="*/ 555893 h 555893"/>
              <a:gd name="connsiteX5" fmla="*/ 0 w 3072382"/>
              <a:gd name="connsiteY5" fmla="*/ 246554 h 555893"/>
              <a:gd name="connsiteX6" fmla="*/ 246554 w 3072382"/>
              <a:gd name="connsiteY6" fmla="*/ 0 h 555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72382" h="555893">
                <a:moveTo>
                  <a:pt x="246554" y="0"/>
                </a:moveTo>
                <a:lnTo>
                  <a:pt x="2825828" y="0"/>
                </a:lnTo>
                <a:cubicBezTo>
                  <a:pt x="2961996" y="0"/>
                  <a:pt x="3072382" y="110386"/>
                  <a:pt x="3072382" y="246554"/>
                </a:cubicBezTo>
                <a:lnTo>
                  <a:pt x="3072382" y="555893"/>
                </a:lnTo>
                <a:lnTo>
                  <a:pt x="0" y="555893"/>
                </a:lnTo>
                <a:lnTo>
                  <a:pt x="0" y="246554"/>
                </a:lnTo>
                <a:cubicBezTo>
                  <a:pt x="0" y="110386"/>
                  <a:pt x="110386" y="0"/>
                  <a:pt x="24655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E07A727-68C8-1A4F-9C8A-50B3F1A2DC94}"/>
              </a:ext>
            </a:extLst>
          </p:cNvPr>
          <p:cNvSpPr txBox="1"/>
          <p:nvPr/>
        </p:nvSpPr>
        <p:spPr>
          <a:xfrm>
            <a:off x="5656837" y="6325148"/>
            <a:ext cx="1169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cs typeface="Arial" panose="020B0604020202020204" pitchFamily="34" charset="0"/>
              </a:rPr>
              <a:t>Sewer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C86E7DA-0D5E-957C-1245-E504DEA96C0F}"/>
              </a:ext>
            </a:extLst>
          </p:cNvPr>
          <p:cNvGrpSpPr/>
          <p:nvPr/>
        </p:nvGrpSpPr>
        <p:grpSpPr>
          <a:xfrm>
            <a:off x="2579548" y="1101012"/>
            <a:ext cx="2875027" cy="844463"/>
            <a:chOff x="2715207" y="1287624"/>
            <a:chExt cx="2412378" cy="708572"/>
          </a:xfrm>
        </p:grpSpPr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BAD3087E-546F-BB25-AC7A-92C4D5021B45}"/>
                </a:ext>
              </a:extLst>
            </p:cNvPr>
            <p:cNvSpPr/>
            <p:nvPr/>
          </p:nvSpPr>
          <p:spPr>
            <a:xfrm>
              <a:off x="2715208" y="1287624"/>
              <a:ext cx="2412377" cy="681135"/>
            </a:xfrm>
            <a:prstGeom prst="roundRect">
              <a:avLst/>
            </a:prstGeom>
            <a:solidFill>
              <a:schemeClr val="accent2">
                <a:lumMod val="25000"/>
                <a:lumOff val="75000"/>
              </a:schemeClr>
            </a:solidFill>
            <a:ln>
              <a:solidFill>
                <a:schemeClr val="accent2">
                  <a:lumMod val="90000"/>
                  <a:lumOff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B0D6AA03-32F0-D647-4C33-2CA2C7917027}"/>
                </a:ext>
              </a:extLst>
            </p:cNvPr>
            <p:cNvSpPr/>
            <p:nvPr/>
          </p:nvSpPr>
          <p:spPr>
            <a:xfrm>
              <a:off x="2715207" y="1479698"/>
              <a:ext cx="2412378" cy="5164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700" b="1" dirty="0">
                  <a:solidFill>
                    <a:schemeClr val="accent2"/>
                  </a:solidFill>
                  <a:cs typeface="Arial" panose="020B0604020202020204" pitchFamily="34" charset="0"/>
                </a:rPr>
                <a:t>Phase 1 Estrogen Detox.</a:t>
              </a:r>
            </a:p>
            <a:p>
              <a:pPr algn="ctr"/>
              <a:r>
                <a:rPr lang="en-US" sz="1700" b="1" dirty="0">
                  <a:solidFill>
                    <a:schemeClr val="accent2"/>
                  </a:solidFill>
                  <a:cs typeface="Arial" panose="020B0604020202020204" pitchFamily="34" charset="0"/>
                </a:rPr>
                <a:t>“First transition”</a:t>
              </a:r>
            </a:p>
          </p:txBody>
        </p:sp>
      </p:grpSp>
      <p:pic>
        <p:nvPicPr>
          <p:cNvPr id="23" name="Picture 4">
            <a:extLst>
              <a:ext uri="{FF2B5EF4-FFF2-40B4-BE49-F238E27FC236}">
                <a16:creationId xmlns:a16="http://schemas.microsoft.com/office/drawing/2014/main" id="{2F8D0442-DE91-F578-4564-763F6553AE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1816" y="1771765"/>
            <a:ext cx="1481480" cy="1885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ED5B4B1D-BD26-E073-7A8E-049CF4F41311}"/>
              </a:ext>
            </a:extLst>
          </p:cNvPr>
          <p:cNvSpPr/>
          <p:nvPr/>
        </p:nvSpPr>
        <p:spPr>
          <a:xfrm>
            <a:off x="7100385" y="1771765"/>
            <a:ext cx="3095243" cy="18854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accent2"/>
                </a:solidFill>
                <a:cs typeface="Arial" panose="020B0604020202020204" pitchFamily="34" charset="0"/>
              </a:rPr>
              <a:t>2OH (CYP1A1) 16OH (CYP3A4)</a:t>
            </a:r>
          </a:p>
          <a:p>
            <a:r>
              <a:rPr lang="en-US" sz="1400" dirty="0">
                <a:solidFill>
                  <a:schemeClr val="accent2"/>
                </a:solidFill>
                <a:cs typeface="Arial" panose="020B0604020202020204" pitchFamily="34" charset="0"/>
              </a:rPr>
              <a:t>4OH (CYP1B1)</a:t>
            </a:r>
          </a:p>
        </p:txBody>
      </p:sp>
    </p:spTree>
    <p:extLst>
      <p:ext uri="{BB962C8B-B14F-4D97-AF65-F5344CB8AC3E}">
        <p14:creationId xmlns:p14="http://schemas.microsoft.com/office/powerpoint/2010/main" val="37656526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2509"/>
            <a:ext cx="12192000" cy="6858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8362071" y="5498508"/>
            <a:ext cx="2146300" cy="369332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 descr="Bath, Tub, Bathroom, Bathtub, Interior">
            <a:extLst>
              <a:ext uri="{FF2B5EF4-FFF2-40B4-BE49-F238E27FC236}">
                <a16:creationId xmlns:a16="http://schemas.microsoft.com/office/drawing/2014/main" id="{A2B64390-5343-3D43-9ED5-B6FF788F29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0896" y="792467"/>
            <a:ext cx="7616080" cy="3999850"/>
          </a:xfrm>
          <a:prstGeom prst="rect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n 2">
            <a:extLst>
              <a:ext uri="{FF2B5EF4-FFF2-40B4-BE49-F238E27FC236}">
                <a16:creationId xmlns:a16="http://schemas.microsoft.com/office/drawing/2014/main" id="{A2157457-7CDF-814A-B8CE-E4FDD7D20CF6}"/>
              </a:ext>
            </a:extLst>
          </p:cNvPr>
          <p:cNvSpPr/>
          <p:nvPr/>
        </p:nvSpPr>
        <p:spPr>
          <a:xfrm>
            <a:off x="7782528" y="4393870"/>
            <a:ext cx="555585" cy="1925907"/>
          </a:xfrm>
          <a:prstGeom prst="can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581365" y="5510616"/>
            <a:ext cx="1707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Sewer line out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571"/>
          <a:stretch/>
        </p:blipFill>
        <p:spPr>
          <a:xfrm>
            <a:off x="900754" y="6033108"/>
            <a:ext cx="473121" cy="3888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571"/>
          <a:stretch/>
        </p:blipFill>
        <p:spPr>
          <a:xfrm>
            <a:off x="900754" y="6033108"/>
            <a:ext cx="473121" cy="3888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373875" y="6127601"/>
            <a:ext cx="2032929" cy="1949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7" dirty="0">
                <a:solidFill>
                  <a:schemeClr val="bg1">
                    <a:lumMod val="65000"/>
                  </a:schemeClr>
                </a:solidFill>
              </a:rPr>
              <a:t>Copyright 2022: Carrie Jones, ND, FABNE, MPH</a:t>
            </a:r>
          </a:p>
        </p:txBody>
      </p:sp>
      <p:sp>
        <p:nvSpPr>
          <p:cNvPr id="15" name="Oval 14"/>
          <p:cNvSpPr/>
          <p:nvPr/>
        </p:nvSpPr>
        <p:spPr>
          <a:xfrm>
            <a:off x="916783" y="6050074"/>
            <a:ext cx="364330" cy="364330"/>
          </a:xfrm>
          <a:prstGeom prst="ellipse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5289689" y="6245882"/>
            <a:ext cx="3072382" cy="555893"/>
          </a:xfrm>
          <a:custGeom>
            <a:avLst/>
            <a:gdLst>
              <a:gd name="connsiteX0" fmla="*/ 246554 w 3072382"/>
              <a:gd name="connsiteY0" fmla="*/ 0 h 555893"/>
              <a:gd name="connsiteX1" fmla="*/ 2825828 w 3072382"/>
              <a:gd name="connsiteY1" fmla="*/ 0 h 555893"/>
              <a:gd name="connsiteX2" fmla="*/ 3072382 w 3072382"/>
              <a:gd name="connsiteY2" fmla="*/ 246554 h 555893"/>
              <a:gd name="connsiteX3" fmla="*/ 3072382 w 3072382"/>
              <a:gd name="connsiteY3" fmla="*/ 555893 h 555893"/>
              <a:gd name="connsiteX4" fmla="*/ 0 w 3072382"/>
              <a:gd name="connsiteY4" fmla="*/ 555893 h 555893"/>
              <a:gd name="connsiteX5" fmla="*/ 0 w 3072382"/>
              <a:gd name="connsiteY5" fmla="*/ 246554 h 555893"/>
              <a:gd name="connsiteX6" fmla="*/ 246554 w 3072382"/>
              <a:gd name="connsiteY6" fmla="*/ 0 h 555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72382" h="555893">
                <a:moveTo>
                  <a:pt x="246554" y="0"/>
                </a:moveTo>
                <a:lnTo>
                  <a:pt x="2825828" y="0"/>
                </a:lnTo>
                <a:cubicBezTo>
                  <a:pt x="2961996" y="0"/>
                  <a:pt x="3072382" y="110386"/>
                  <a:pt x="3072382" y="246554"/>
                </a:cubicBezTo>
                <a:lnTo>
                  <a:pt x="3072382" y="555893"/>
                </a:lnTo>
                <a:lnTo>
                  <a:pt x="0" y="555893"/>
                </a:lnTo>
                <a:lnTo>
                  <a:pt x="0" y="246554"/>
                </a:lnTo>
                <a:cubicBezTo>
                  <a:pt x="0" y="110386"/>
                  <a:pt x="110386" y="0"/>
                  <a:pt x="24655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E07A727-68C8-1A4F-9C8A-50B3F1A2DC94}"/>
              </a:ext>
            </a:extLst>
          </p:cNvPr>
          <p:cNvSpPr txBox="1"/>
          <p:nvPr/>
        </p:nvSpPr>
        <p:spPr>
          <a:xfrm>
            <a:off x="5656837" y="6325148"/>
            <a:ext cx="1169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cs typeface="Arial" panose="020B0604020202020204" pitchFamily="34" charset="0"/>
              </a:rPr>
              <a:t>Sewer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C86E7DA-0D5E-957C-1245-E504DEA96C0F}"/>
              </a:ext>
            </a:extLst>
          </p:cNvPr>
          <p:cNvGrpSpPr/>
          <p:nvPr/>
        </p:nvGrpSpPr>
        <p:grpSpPr>
          <a:xfrm>
            <a:off x="2579548" y="1101012"/>
            <a:ext cx="2875027" cy="811764"/>
            <a:chOff x="2715207" y="1287624"/>
            <a:chExt cx="2412378" cy="681135"/>
          </a:xfrm>
        </p:grpSpPr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BAD3087E-546F-BB25-AC7A-92C4D5021B45}"/>
                </a:ext>
              </a:extLst>
            </p:cNvPr>
            <p:cNvSpPr/>
            <p:nvPr/>
          </p:nvSpPr>
          <p:spPr>
            <a:xfrm>
              <a:off x="2715208" y="1287624"/>
              <a:ext cx="2412377" cy="681135"/>
            </a:xfrm>
            <a:prstGeom prst="roundRect">
              <a:avLst/>
            </a:prstGeom>
            <a:solidFill>
              <a:schemeClr val="accent2">
                <a:lumMod val="25000"/>
                <a:lumOff val="75000"/>
              </a:schemeClr>
            </a:solidFill>
            <a:ln>
              <a:solidFill>
                <a:schemeClr val="accent2">
                  <a:lumMod val="90000"/>
                  <a:lumOff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B0D6AA03-32F0-D647-4C33-2CA2C7917027}"/>
                </a:ext>
              </a:extLst>
            </p:cNvPr>
            <p:cNvSpPr/>
            <p:nvPr/>
          </p:nvSpPr>
          <p:spPr>
            <a:xfrm>
              <a:off x="2715207" y="1479698"/>
              <a:ext cx="2412378" cy="2969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700" b="1" dirty="0">
                  <a:solidFill>
                    <a:schemeClr val="accent2"/>
                  </a:solidFill>
                  <a:cs typeface="Arial" panose="020B0604020202020204" pitchFamily="34" charset="0"/>
                </a:rPr>
                <a:t>Phase 1 Estrogen Detox.</a:t>
              </a:r>
            </a:p>
          </p:txBody>
        </p:sp>
      </p:grpSp>
      <p:pic>
        <p:nvPicPr>
          <p:cNvPr id="23" name="Picture 4">
            <a:extLst>
              <a:ext uri="{FF2B5EF4-FFF2-40B4-BE49-F238E27FC236}">
                <a16:creationId xmlns:a16="http://schemas.microsoft.com/office/drawing/2014/main" id="{2F8D0442-DE91-F578-4564-763F6553AE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1816" y="1771765"/>
            <a:ext cx="1481480" cy="1885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ED5B4B1D-BD26-E073-7A8E-049CF4F41311}"/>
              </a:ext>
            </a:extLst>
          </p:cNvPr>
          <p:cNvSpPr/>
          <p:nvPr/>
        </p:nvSpPr>
        <p:spPr>
          <a:xfrm>
            <a:off x="7100385" y="1771765"/>
            <a:ext cx="3095243" cy="18854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accent2"/>
                </a:solidFill>
                <a:cs typeface="Arial" panose="020B0604020202020204" pitchFamily="34" charset="0"/>
              </a:rPr>
              <a:t>2OH (CYP1A1) 16OH (CYP3A4)</a:t>
            </a:r>
          </a:p>
          <a:p>
            <a:r>
              <a:rPr lang="en-US" sz="1400" dirty="0">
                <a:solidFill>
                  <a:schemeClr val="accent2"/>
                </a:solidFill>
                <a:cs typeface="Arial" panose="020B0604020202020204" pitchFamily="34" charset="0"/>
              </a:rPr>
              <a:t>4OH (CYP1B1)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1D31529-4BC4-4608-03DF-973E4B429CE7}"/>
              </a:ext>
            </a:extLst>
          </p:cNvPr>
          <p:cNvGrpSpPr/>
          <p:nvPr/>
        </p:nvGrpSpPr>
        <p:grpSpPr>
          <a:xfrm>
            <a:off x="2579548" y="3632115"/>
            <a:ext cx="2875027" cy="811764"/>
            <a:chOff x="2715207" y="1287624"/>
            <a:chExt cx="2412378" cy="681135"/>
          </a:xfrm>
        </p:grpSpPr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1D081BE3-8634-47F7-5A8D-30455F28D624}"/>
                </a:ext>
              </a:extLst>
            </p:cNvPr>
            <p:cNvSpPr/>
            <p:nvPr/>
          </p:nvSpPr>
          <p:spPr>
            <a:xfrm>
              <a:off x="2715208" y="1287624"/>
              <a:ext cx="2412377" cy="681135"/>
            </a:xfrm>
            <a:prstGeom prst="roundRect">
              <a:avLst/>
            </a:prstGeom>
            <a:solidFill>
              <a:schemeClr val="accent2">
                <a:lumMod val="25000"/>
                <a:lumOff val="75000"/>
              </a:schemeClr>
            </a:solidFill>
            <a:ln>
              <a:solidFill>
                <a:schemeClr val="accent2">
                  <a:lumMod val="90000"/>
                  <a:lumOff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872F46E7-1E27-9616-AB01-C90A88D6C0D7}"/>
                </a:ext>
              </a:extLst>
            </p:cNvPr>
            <p:cNvSpPr/>
            <p:nvPr/>
          </p:nvSpPr>
          <p:spPr>
            <a:xfrm>
              <a:off x="2715207" y="1479698"/>
              <a:ext cx="2412378" cy="4777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700" b="1" dirty="0">
                  <a:solidFill>
                    <a:schemeClr val="accent2"/>
                  </a:solidFill>
                  <a:cs typeface="Arial" panose="020B0604020202020204" pitchFamily="34" charset="0"/>
                </a:rPr>
                <a:t>Phase 2 Estrogen Detox.</a:t>
              </a:r>
            </a:p>
            <a:p>
              <a:pPr algn="ctr"/>
              <a:r>
                <a:rPr lang="en-US" sz="1400" b="1" dirty="0">
                  <a:solidFill>
                    <a:schemeClr val="accent2"/>
                  </a:solidFill>
                  <a:cs typeface="Arial" panose="020B0604020202020204" pitchFamily="34" charset="0"/>
                </a:rPr>
                <a:t>“neutralize &amp; water soluble”</a:t>
              </a:r>
            </a:p>
          </p:txBody>
        </p:sp>
      </p:grp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3535D737-E6B4-5475-DF0C-E585712D5AF8}"/>
              </a:ext>
            </a:extLst>
          </p:cNvPr>
          <p:cNvSpPr/>
          <p:nvPr/>
        </p:nvSpPr>
        <p:spPr>
          <a:xfrm>
            <a:off x="5963412" y="3598412"/>
            <a:ext cx="1770287" cy="67026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2"/>
                </a:solidFill>
              </a:rPr>
              <a:t>Methylation COMT + Mg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6B41DBDF-98D3-9CA7-042F-21CBE850127B}"/>
              </a:ext>
            </a:extLst>
          </p:cNvPr>
          <p:cNvSpPr/>
          <p:nvPr/>
        </p:nvSpPr>
        <p:spPr>
          <a:xfrm>
            <a:off x="8025967" y="3567649"/>
            <a:ext cx="2061009" cy="67026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2"/>
                </a:solidFill>
              </a:rPr>
              <a:t>Glucuronidation or Sulfation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46817B69-B479-507B-7796-3D74736AA027}"/>
              </a:ext>
            </a:extLst>
          </p:cNvPr>
          <p:cNvCxnSpPr>
            <a:cxnSpLocks/>
          </p:cNvCxnSpPr>
          <p:nvPr/>
        </p:nvCxnSpPr>
        <p:spPr>
          <a:xfrm>
            <a:off x="7094220" y="2665890"/>
            <a:ext cx="0" cy="810319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180035B6-4492-5A5C-161D-1129BDFE42C6}"/>
              </a:ext>
            </a:extLst>
          </p:cNvPr>
          <p:cNvCxnSpPr>
            <a:cxnSpLocks/>
          </p:cNvCxnSpPr>
          <p:nvPr/>
        </p:nvCxnSpPr>
        <p:spPr>
          <a:xfrm>
            <a:off x="8840944" y="2714468"/>
            <a:ext cx="0" cy="841073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5AD136CD-1DC9-A380-942A-DD422E71CAFD}"/>
              </a:ext>
            </a:extLst>
          </p:cNvPr>
          <p:cNvCxnSpPr>
            <a:cxnSpLocks/>
          </p:cNvCxnSpPr>
          <p:nvPr/>
        </p:nvCxnSpPr>
        <p:spPr>
          <a:xfrm>
            <a:off x="8377429" y="2983867"/>
            <a:ext cx="128084" cy="545544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476740E9-C20C-AC94-9390-E5D566EC250E}"/>
              </a:ext>
            </a:extLst>
          </p:cNvPr>
          <p:cNvCxnSpPr>
            <a:cxnSpLocks/>
          </p:cNvCxnSpPr>
          <p:nvPr/>
        </p:nvCxnSpPr>
        <p:spPr>
          <a:xfrm>
            <a:off x="7547464" y="3741802"/>
            <a:ext cx="646510" cy="0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10510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2509"/>
            <a:ext cx="12192000" cy="6858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8362071" y="5498508"/>
            <a:ext cx="2146300" cy="369332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 descr="Bath, Tub, Bathroom, Bathtub, Interior">
            <a:extLst>
              <a:ext uri="{FF2B5EF4-FFF2-40B4-BE49-F238E27FC236}">
                <a16:creationId xmlns:a16="http://schemas.microsoft.com/office/drawing/2014/main" id="{A2B64390-5343-3D43-9ED5-B6FF788F29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0896" y="792467"/>
            <a:ext cx="7616080" cy="3999850"/>
          </a:xfrm>
          <a:prstGeom prst="rect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n 2">
            <a:extLst>
              <a:ext uri="{FF2B5EF4-FFF2-40B4-BE49-F238E27FC236}">
                <a16:creationId xmlns:a16="http://schemas.microsoft.com/office/drawing/2014/main" id="{A2157457-7CDF-814A-B8CE-E4FDD7D20CF6}"/>
              </a:ext>
            </a:extLst>
          </p:cNvPr>
          <p:cNvSpPr/>
          <p:nvPr/>
        </p:nvSpPr>
        <p:spPr>
          <a:xfrm>
            <a:off x="7782528" y="4393870"/>
            <a:ext cx="555585" cy="1925907"/>
          </a:xfrm>
          <a:prstGeom prst="can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581365" y="5510616"/>
            <a:ext cx="1707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Sewer line out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571"/>
          <a:stretch/>
        </p:blipFill>
        <p:spPr>
          <a:xfrm>
            <a:off x="900754" y="6033108"/>
            <a:ext cx="473121" cy="3888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571"/>
          <a:stretch/>
        </p:blipFill>
        <p:spPr>
          <a:xfrm>
            <a:off x="900754" y="6033108"/>
            <a:ext cx="473121" cy="3888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373875" y="6127601"/>
            <a:ext cx="2032929" cy="1949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7" dirty="0">
                <a:solidFill>
                  <a:schemeClr val="bg1">
                    <a:lumMod val="65000"/>
                  </a:schemeClr>
                </a:solidFill>
              </a:rPr>
              <a:t>Copyright 2022: Carrie Jones, ND, FABNE, MPH</a:t>
            </a:r>
          </a:p>
        </p:txBody>
      </p:sp>
      <p:sp>
        <p:nvSpPr>
          <p:cNvPr id="15" name="Oval 14"/>
          <p:cNvSpPr/>
          <p:nvPr/>
        </p:nvSpPr>
        <p:spPr>
          <a:xfrm>
            <a:off x="916783" y="6050074"/>
            <a:ext cx="364330" cy="364330"/>
          </a:xfrm>
          <a:prstGeom prst="ellipse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5289689" y="6245882"/>
            <a:ext cx="3072382" cy="555893"/>
          </a:xfrm>
          <a:custGeom>
            <a:avLst/>
            <a:gdLst>
              <a:gd name="connsiteX0" fmla="*/ 246554 w 3072382"/>
              <a:gd name="connsiteY0" fmla="*/ 0 h 555893"/>
              <a:gd name="connsiteX1" fmla="*/ 2825828 w 3072382"/>
              <a:gd name="connsiteY1" fmla="*/ 0 h 555893"/>
              <a:gd name="connsiteX2" fmla="*/ 3072382 w 3072382"/>
              <a:gd name="connsiteY2" fmla="*/ 246554 h 555893"/>
              <a:gd name="connsiteX3" fmla="*/ 3072382 w 3072382"/>
              <a:gd name="connsiteY3" fmla="*/ 555893 h 555893"/>
              <a:gd name="connsiteX4" fmla="*/ 0 w 3072382"/>
              <a:gd name="connsiteY4" fmla="*/ 555893 h 555893"/>
              <a:gd name="connsiteX5" fmla="*/ 0 w 3072382"/>
              <a:gd name="connsiteY5" fmla="*/ 246554 h 555893"/>
              <a:gd name="connsiteX6" fmla="*/ 246554 w 3072382"/>
              <a:gd name="connsiteY6" fmla="*/ 0 h 555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72382" h="555893">
                <a:moveTo>
                  <a:pt x="246554" y="0"/>
                </a:moveTo>
                <a:lnTo>
                  <a:pt x="2825828" y="0"/>
                </a:lnTo>
                <a:cubicBezTo>
                  <a:pt x="2961996" y="0"/>
                  <a:pt x="3072382" y="110386"/>
                  <a:pt x="3072382" y="246554"/>
                </a:cubicBezTo>
                <a:lnTo>
                  <a:pt x="3072382" y="555893"/>
                </a:lnTo>
                <a:lnTo>
                  <a:pt x="0" y="555893"/>
                </a:lnTo>
                <a:lnTo>
                  <a:pt x="0" y="246554"/>
                </a:lnTo>
                <a:cubicBezTo>
                  <a:pt x="0" y="110386"/>
                  <a:pt x="110386" y="0"/>
                  <a:pt x="24655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E07A727-68C8-1A4F-9C8A-50B3F1A2DC94}"/>
              </a:ext>
            </a:extLst>
          </p:cNvPr>
          <p:cNvSpPr txBox="1"/>
          <p:nvPr/>
        </p:nvSpPr>
        <p:spPr>
          <a:xfrm>
            <a:off x="5656837" y="6325148"/>
            <a:ext cx="1169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cs typeface="Arial" panose="020B0604020202020204" pitchFamily="34" charset="0"/>
              </a:rPr>
              <a:t>Sewer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C86E7DA-0D5E-957C-1245-E504DEA96C0F}"/>
              </a:ext>
            </a:extLst>
          </p:cNvPr>
          <p:cNvGrpSpPr/>
          <p:nvPr/>
        </p:nvGrpSpPr>
        <p:grpSpPr>
          <a:xfrm>
            <a:off x="2579548" y="1101012"/>
            <a:ext cx="2875027" cy="811764"/>
            <a:chOff x="2715207" y="1287624"/>
            <a:chExt cx="2412378" cy="681135"/>
          </a:xfrm>
        </p:grpSpPr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BAD3087E-546F-BB25-AC7A-92C4D5021B45}"/>
                </a:ext>
              </a:extLst>
            </p:cNvPr>
            <p:cNvSpPr/>
            <p:nvPr/>
          </p:nvSpPr>
          <p:spPr>
            <a:xfrm>
              <a:off x="2715208" y="1287624"/>
              <a:ext cx="2412377" cy="681135"/>
            </a:xfrm>
            <a:prstGeom prst="roundRect">
              <a:avLst/>
            </a:prstGeom>
            <a:solidFill>
              <a:schemeClr val="accent2">
                <a:lumMod val="25000"/>
                <a:lumOff val="75000"/>
              </a:schemeClr>
            </a:solidFill>
            <a:ln>
              <a:solidFill>
                <a:schemeClr val="accent2">
                  <a:lumMod val="90000"/>
                  <a:lumOff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B0D6AA03-32F0-D647-4C33-2CA2C7917027}"/>
                </a:ext>
              </a:extLst>
            </p:cNvPr>
            <p:cNvSpPr/>
            <p:nvPr/>
          </p:nvSpPr>
          <p:spPr>
            <a:xfrm>
              <a:off x="2715207" y="1479698"/>
              <a:ext cx="2412378" cy="2969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700" b="1" dirty="0">
                  <a:solidFill>
                    <a:schemeClr val="accent2"/>
                  </a:solidFill>
                  <a:cs typeface="Arial" panose="020B0604020202020204" pitchFamily="34" charset="0"/>
                </a:rPr>
                <a:t>Phase 1 Estrogen Detox.</a:t>
              </a:r>
            </a:p>
          </p:txBody>
        </p:sp>
      </p:grpSp>
      <p:pic>
        <p:nvPicPr>
          <p:cNvPr id="23" name="Picture 4">
            <a:extLst>
              <a:ext uri="{FF2B5EF4-FFF2-40B4-BE49-F238E27FC236}">
                <a16:creationId xmlns:a16="http://schemas.microsoft.com/office/drawing/2014/main" id="{2F8D0442-DE91-F578-4564-763F6553AE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1816" y="1771765"/>
            <a:ext cx="1481480" cy="1885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ED5B4B1D-BD26-E073-7A8E-049CF4F41311}"/>
              </a:ext>
            </a:extLst>
          </p:cNvPr>
          <p:cNvSpPr/>
          <p:nvPr/>
        </p:nvSpPr>
        <p:spPr>
          <a:xfrm>
            <a:off x="7100385" y="1771765"/>
            <a:ext cx="3095243" cy="18854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accent2"/>
                </a:solidFill>
                <a:cs typeface="Arial" panose="020B0604020202020204" pitchFamily="34" charset="0"/>
              </a:rPr>
              <a:t>2OH (CYP1A1) 16OH (CYP3A4)</a:t>
            </a:r>
          </a:p>
          <a:p>
            <a:r>
              <a:rPr lang="en-US" sz="1400" dirty="0">
                <a:solidFill>
                  <a:schemeClr val="accent2"/>
                </a:solidFill>
                <a:cs typeface="Arial" panose="020B0604020202020204" pitchFamily="34" charset="0"/>
              </a:rPr>
              <a:t>4OH (CYP1B1)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1D31529-4BC4-4608-03DF-973E4B429CE7}"/>
              </a:ext>
            </a:extLst>
          </p:cNvPr>
          <p:cNvGrpSpPr/>
          <p:nvPr/>
        </p:nvGrpSpPr>
        <p:grpSpPr>
          <a:xfrm>
            <a:off x="2579548" y="3632115"/>
            <a:ext cx="2875027" cy="811764"/>
            <a:chOff x="2715207" y="1287624"/>
            <a:chExt cx="2412378" cy="681135"/>
          </a:xfrm>
        </p:grpSpPr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1D081BE3-8634-47F7-5A8D-30455F28D624}"/>
                </a:ext>
              </a:extLst>
            </p:cNvPr>
            <p:cNvSpPr/>
            <p:nvPr/>
          </p:nvSpPr>
          <p:spPr>
            <a:xfrm>
              <a:off x="2715208" y="1287624"/>
              <a:ext cx="2412377" cy="681135"/>
            </a:xfrm>
            <a:prstGeom prst="roundRect">
              <a:avLst/>
            </a:prstGeom>
            <a:solidFill>
              <a:schemeClr val="accent2">
                <a:lumMod val="25000"/>
                <a:lumOff val="75000"/>
              </a:schemeClr>
            </a:solidFill>
            <a:ln>
              <a:solidFill>
                <a:schemeClr val="accent2">
                  <a:lumMod val="90000"/>
                  <a:lumOff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872F46E7-1E27-9616-AB01-C90A88D6C0D7}"/>
                </a:ext>
              </a:extLst>
            </p:cNvPr>
            <p:cNvSpPr/>
            <p:nvPr/>
          </p:nvSpPr>
          <p:spPr>
            <a:xfrm>
              <a:off x="2715207" y="1479698"/>
              <a:ext cx="2412378" cy="2969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700" b="1" dirty="0">
                  <a:solidFill>
                    <a:schemeClr val="accent2"/>
                  </a:solidFill>
                  <a:cs typeface="Arial" panose="020B0604020202020204" pitchFamily="34" charset="0"/>
                </a:rPr>
                <a:t>Phase 2 Estrogen Detox.</a:t>
              </a:r>
            </a:p>
          </p:txBody>
        </p:sp>
      </p:grp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3535D737-E6B4-5475-DF0C-E585712D5AF8}"/>
              </a:ext>
            </a:extLst>
          </p:cNvPr>
          <p:cNvSpPr/>
          <p:nvPr/>
        </p:nvSpPr>
        <p:spPr>
          <a:xfrm>
            <a:off x="5963412" y="3598412"/>
            <a:ext cx="1770287" cy="67026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2"/>
                </a:solidFill>
              </a:rPr>
              <a:t>Methylation COMT + Mg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6B41DBDF-98D3-9CA7-042F-21CBE850127B}"/>
              </a:ext>
            </a:extLst>
          </p:cNvPr>
          <p:cNvSpPr/>
          <p:nvPr/>
        </p:nvSpPr>
        <p:spPr>
          <a:xfrm>
            <a:off x="8025967" y="3567649"/>
            <a:ext cx="2061009" cy="67026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2"/>
                </a:solidFill>
              </a:rPr>
              <a:t>Glucuronidation or Sulfation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46817B69-B479-507B-7796-3D74736AA027}"/>
              </a:ext>
            </a:extLst>
          </p:cNvPr>
          <p:cNvCxnSpPr>
            <a:cxnSpLocks/>
          </p:cNvCxnSpPr>
          <p:nvPr/>
        </p:nvCxnSpPr>
        <p:spPr>
          <a:xfrm>
            <a:off x="7094220" y="2665890"/>
            <a:ext cx="0" cy="810319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180035B6-4492-5A5C-161D-1129BDFE42C6}"/>
              </a:ext>
            </a:extLst>
          </p:cNvPr>
          <p:cNvCxnSpPr>
            <a:cxnSpLocks/>
          </p:cNvCxnSpPr>
          <p:nvPr/>
        </p:nvCxnSpPr>
        <p:spPr>
          <a:xfrm>
            <a:off x="8840944" y="2714468"/>
            <a:ext cx="0" cy="841073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5AD136CD-1DC9-A380-942A-DD422E71CAFD}"/>
              </a:ext>
            </a:extLst>
          </p:cNvPr>
          <p:cNvCxnSpPr>
            <a:cxnSpLocks/>
          </p:cNvCxnSpPr>
          <p:nvPr/>
        </p:nvCxnSpPr>
        <p:spPr>
          <a:xfrm>
            <a:off x="8377429" y="2983867"/>
            <a:ext cx="128084" cy="545544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476740E9-C20C-AC94-9390-E5D566EC250E}"/>
              </a:ext>
            </a:extLst>
          </p:cNvPr>
          <p:cNvCxnSpPr>
            <a:cxnSpLocks/>
          </p:cNvCxnSpPr>
          <p:nvPr/>
        </p:nvCxnSpPr>
        <p:spPr>
          <a:xfrm>
            <a:off x="7547464" y="3741802"/>
            <a:ext cx="646510" cy="0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oup 32">
            <a:extLst>
              <a:ext uri="{FF2B5EF4-FFF2-40B4-BE49-F238E27FC236}">
                <a16:creationId xmlns:a16="http://schemas.microsoft.com/office/drawing/2014/main" id="{F9805A0B-FBA3-4205-1B25-FAE03E7CC5AB}"/>
              </a:ext>
            </a:extLst>
          </p:cNvPr>
          <p:cNvGrpSpPr/>
          <p:nvPr/>
        </p:nvGrpSpPr>
        <p:grpSpPr>
          <a:xfrm>
            <a:off x="2654402" y="4856770"/>
            <a:ext cx="2875027" cy="844463"/>
            <a:chOff x="2715207" y="1287624"/>
            <a:chExt cx="2412378" cy="708572"/>
          </a:xfrm>
        </p:grpSpPr>
        <p:sp>
          <p:nvSpPr>
            <p:cNvPr id="34" name="Rounded Rectangle 33">
              <a:extLst>
                <a:ext uri="{FF2B5EF4-FFF2-40B4-BE49-F238E27FC236}">
                  <a16:creationId xmlns:a16="http://schemas.microsoft.com/office/drawing/2014/main" id="{FC5BBE44-1025-8DA1-A92C-49ED3AC34B8C}"/>
                </a:ext>
              </a:extLst>
            </p:cNvPr>
            <p:cNvSpPr/>
            <p:nvPr/>
          </p:nvSpPr>
          <p:spPr>
            <a:xfrm>
              <a:off x="2715208" y="1287624"/>
              <a:ext cx="2412377" cy="681135"/>
            </a:xfrm>
            <a:prstGeom prst="roundRect">
              <a:avLst/>
            </a:prstGeom>
            <a:solidFill>
              <a:schemeClr val="accent2">
                <a:lumMod val="25000"/>
                <a:lumOff val="75000"/>
              </a:schemeClr>
            </a:solidFill>
            <a:ln>
              <a:solidFill>
                <a:schemeClr val="accent2">
                  <a:lumMod val="90000"/>
                  <a:lumOff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9455D361-5114-F2BF-1E3C-4F766BED3F0E}"/>
                </a:ext>
              </a:extLst>
            </p:cNvPr>
            <p:cNvSpPr/>
            <p:nvPr/>
          </p:nvSpPr>
          <p:spPr>
            <a:xfrm>
              <a:off x="2715207" y="1479698"/>
              <a:ext cx="2412378" cy="5164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700" b="1" dirty="0">
                  <a:solidFill>
                    <a:schemeClr val="accent2"/>
                  </a:solidFill>
                  <a:cs typeface="Arial" panose="020B0604020202020204" pitchFamily="34" charset="0"/>
                </a:rPr>
                <a:t>Phase 3 Estrogen Detox.</a:t>
              </a:r>
            </a:p>
            <a:p>
              <a:pPr algn="ctr"/>
              <a:r>
                <a:rPr lang="en-US" sz="1700" b="1" dirty="0">
                  <a:solidFill>
                    <a:schemeClr val="accent2"/>
                  </a:solidFill>
                  <a:cs typeface="Arial" panose="020B0604020202020204" pitchFamily="34" charset="0"/>
                </a:rPr>
                <a:t>“Get it out”</a:t>
              </a:r>
            </a:p>
          </p:txBody>
        </p:sp>
      </p:grpSp>
      <p:pic>
        <p:nvPicPr>
          <p:cNvPr id="36" name="Picture 2" descr="Poop, Shit, Wc, Poop, Poop, Poop, Poop">
            <a:extLst>
              <a:ext uri="{FF2B5EF4-FFF2-40B4-BE49-F238E27FC236}">
                <a16:creationId xmlns:a16="http://schemas.microsoft.com/office/drawing/2014/main" id="{74A6659F-E1FF-7637-1C6F-0D73966B49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2030" y="4692471"/>
            <a:ext cx="702197" cy="702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Graphic 16" descr="Water with solid fill">
            <a:extLst>
              <a:ext uri="{FF2B5EF4-FFF2-40B4-BE49-F238E27FC236}">
                <a16:creationId xmlns:a16="http://schemas.microsoft.com/office/drawing/2014/main" id="{A400FAE0-456C-A410-4093-D73895D1645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897543" y="4584699"/>
            <a:ext cx="914400" cy="914400"/>
          </a:xfrm>
          <a:prstGeom prst="rect">
            <a:avLst/>
          </a:prstGeom>
        </p:spPr>
      </p:pic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85F799E6-E3A3-F1FF-E053-A3209D9769AA}"/>
              </a:ext>
            </a:extLst>
          </p:cNvPr>
          <p:cNvCxnSpPr/>
          <p:nvPr/>
        </p:nvCxnSpPr>
        <p:spPr>
          <a:xfrm flipH="1">
            <a:off x="8394499" y="4276151"/>
            <a:ext cx="340277" cy="351579"/>
          </a:xfrm>
          <a:prstGeom prst="straightConnector1">
            <a:avLst/>
          </a:prstGeom>
          <a:ln w="76200">
            <a:solidFill>
              <a:srgbClr val="C05FA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82654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705729" y="1186494"/>
            <a:ext cx="8780539" cy="4417453"/>
          </a:xfrm>
          <a:prstGeom prst="roundRect">
            <a:avLst>
              <a:gd name="adj" fmla="val 655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571"/>
          <a:stretch/>
        </p:blipFill>
        <p:spPr>
          <a:xfrm>
            <a:off x="900754" y="6046053"/>
            <a:ext cx="473121" cy="388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373875" y="6127601"/>
            <a:ext cx="2032929" cy="1949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7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Copyright 2022: Carrie Jones, ND, FABNE, MPH</a:t>
            </a:r>
          </a:p>
        </p:txBody>
      </p:sp>
      <p:sp>
        <p:nvSpPr>
          <p:cNvPr id="6" name="Oval 5"/>
          <p:cNvSpPr/>
          <p:nvPr/>
        </p:nvSpPr>
        <p:spPr>
          <a:xfrm>
            <a:off x="916783" y="6050074"/>
            <a:ext cx="364330" cy="364330"/>
          </a:xfrm>
          <a:prstGeom prst="ellipse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8E34BA9-4F99-4F2E-8D23-090A1972FD37}"/>
              </a:ext>
            </a:extLst>
          </p:cNvPr>
          <p:cNvSpPr txBox="1">
            <a:spLocks/>
          </p:cNvSpPr>
          <p:nvPr/>
        </p:nvSpPr>
        <p:spPr>
          <a:xfrm>
            <a:off x="1705729" y="1186494"/>
            <a:ext cx="8780539" cy="4405698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34273C"/>
                </a:solidFill>
                <a:effectLst/>
                <a:uLnTx/>
                <a:uFillTx/>
                <a:latin typeface="Josefin Sans Medium" pitchFamily="2" charset="0"/>
                <a:ea typeface="+mj-ea"/>
                <a:cs typeface="+mj-cs"/>
              </a:rPr>
              <a:t>What can I do?</a:t>
            </a:r>
            <a:endParaRPr lang="en-US" sz="5500" b="1" dirty="0">
              <a:solidFill>
                <a:srgbClr val="34273C"/>
              </a:solidFill>
              <a:latin typeface="Josefin Sans Mediu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50012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ound Same Side Corner Rectangle 53"/>
          <p:cNvSpPr/>
          <p:nvPr/>
        </p:nvSpPr>
        <p:spPr>
          <a:xfrm rot="10800000">
            <a:off x="457200" y="-3"/>
            <a:ext cx="11277600" cy="1742199"/>
          </a:xfrm>
          <a:prstGeom prst="round2SameRect">
            <a:avLst>
              <a:gd name="adj1" fmla="val 27601"/>
              <a:gd name="adj2" fmla="val 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853355" y="479943"/>
            <a:ext cx="10504353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4000" b="1" dirty="0">
                <a:solidFill>
                  <a:schemeClr val="accent2"/>
                </a:solidFill>
                <a:latin typeface="Josefin Sans Medium" pitchFamily="2" charset="0"/>
                <a:ea typeface="Josefin Sans" pitchFamily="2" charset="0"/>
              </a:rPr>
              <a:t>Improve Estrogen/Progesterone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2740AB9-9527-2199-C0BC-4DC063960B94}"/>
              </a:ext>
            </a:extLst>
          </p:cNvPr>
          <p:cNvSpPr txBox="1"/>
          <p:nvPr/>
        </p:nvSpPr>
        <p:spPr>
          <a:xfrm>
            <a:off x="688579" y="1806065"/>
            <a:ext cx="10833904" cy="4547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Listen to everything in B Better!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Understand your cycle (if you’re having one)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Test your hormones including thyroid and prolactin.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Work on your rhythms! Sleep, waking, movement, eating, etc.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Truly evaluate the stress in your life.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Work to minimize endocrine disrupting chemicals in your life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362174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ound Same Side Corner Rectangle 53"/>
          <p:cNvSpPr/>
          <p:nvPr/>
        </p:nvSpPr>
        <p:spPr>
          <a:xfrm rot="10800000">
            <a:off x="457200" y="-3"/>
            <a:ext cx="11277600" cy="1742199"/>
          </a:xfrm>
          <a:prstGeom prst="round2SameRect">
            <a:avLst>
              <a:gd name="adj1" fmla="val 27601"/>
              <a:gd name="adj2" fmla="val 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853355" y="479943"/>
            <a:ext cx="10504353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4000" b="1" dirty="0">
                <a:solidFill>
                  <a:schemeClr val="accent2"/>
                </a:solidFill>
                <a:latin typeface="Josefin Sans Medium" pitchFamily="2" charset="0"/>
                <a:ea typeface="Josefin Sans" pitchFamily="2" charset="0"/>
              </a:rPr>
              <a:t>Improve Estrogen/Progesterone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2740AB9-9527-2199-C0BC-4DC063960B94}"/>
              </a:ext>
            </a:extLst>
          </p:cNvPr>
          <p:cNvSpPr txBox="1"/>
          <p:nvPr/>
        </p:nvSpPr>
        <p:spPr>
          <a:xfrm>
            <a:off x="561372" y="1590832"/>
            <a:ext cx="11497519" cy="5194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Minimize or eliminate alcohol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Regular movement/sweat helps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Poop daily or else get your intestinal health evaluated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Are you absorbing the foods you eat or supplements you take?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Do you need more work up? Mold/mycotoxins, histamine, </a:t>
            </a:r>
            <a:r>
              <a:rPr lang="en-US" sz="2800" dirty="0" err="1"/>
              <a:t>etc</a:t>
            </a:r>
            <a:r>
              <a:rPr lang="en-US" sz="2800" dirty="0"/>
              <a:t>?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Are you eating enough protein? Are you dehydrated?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Consider the basics: B-vitamins, magnesium + other minerals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358018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705729" y="1186494"/>
            <a:ext cx="8780539" cy="4417453"/>
          </a:xfrm>
          <a:prstGeom prst="roundRect">
            <a:avLst>
              <a:gd name="adj" fmla="val 655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571"/>
          <a:stretch/>
        </p:blipFill>
        <p:spPr>
          <a:xfrm>
            <a:off x="900754" y="6046053"/>
            <a:ext cx="473121" cy="388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373875" y="6127601"/>
            <a:ext cx="2032929" cy="1949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7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Copyright 2022: Carrie Jones, ND, FABNE, MPH</a:t>
            </a:r>
          </a:p>
        </p:txBody>
      </p:sp>
      <p:sp>
        <p:nvSpPr>
          <p:cNvPr id="6" name="Oval 5"/>
          <p:cNvSpPr/>
          <p:nvPr/>
        </p:nvSpPr>
        <p:spPr>
          <a:xfrm>
            <a:off x="916783" y="6050074"/>
            <a:ext cx="364330" cy="364330"/>
          </a:xfrm>
          <a:prstGeom prst="ellipse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8E34BA9-4F99-4F2E-8D23-090A1972FD37}"/>
              </a:ext>
            </a:extLst>
          </p:cNvPr>
          <p:cNvSpPr txBox="1">
            <a:spLocks/>
          </p:cNvSpPr>
          <p:nvPr/>
        </p:nvSpPr>
        <p:spPr>
          <a:xfrm>
            <a:off x="1705729" y="1186494"/>
            <a:ext cx="8780539" cy="3165587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34273C"/>
                </a:solidFill>
                <a:effectLst/>
                <a:uLnTx/>
                <a:uFillTx/>
                <a:latin typeface="Josefin Sans Medium" pitchFamily="2" charset="0"/>
                <a:ea typeface="+mj-ea"/>
                <a:cs typeface="+mj-cs"/>
              </a:rPr>
              <a:t>Thank you for listening!</a:t>
            </a:r>
            <a:endParaRPr lang="en-US" sz="5500" b="1" dirty="0">
              <a:solidFill>
                <a:srgbClr val="34273C"/>
              </a:solidFill>
              <a:latin typeface="Josefin Sans Medium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764B282-C893-E3F3-9D3A-875E6681A6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2264" y="3233717"/>
            <a:ext cx="2207467" cy="237023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8921738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1705729" y="1186494"/>
            <a:ext cx="8780539" cy="4417453"/>
          </a:xfrm>
          <a:prstGeom prst="roundRect">
            <a:avLst>
              <a:gd name="adj" fmla="val 655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8E34BA9-4F99-4F2E-8D23-090A1972FD37}"/>
              </a:ext>
            </a:extLst>
          </p:cNvPr>
          <p:cNvSpPr txBox="1">
            <a:spLocks/>
          </p:cNvSpPr>
          <p:nvPr/>
        </p:nvSpPr>
        <p:spPr>
          <a:xfrm>
            <a:off x="1828246" y="1951769"/>
            <a:ext cx="8515904" cy="2954462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500" b="1" dirty="0">
                <a:solidFill>
                  <a:schemeClr val="accent2"/>
                </a:solidFill>
                <a:latin typeface="Josefin Sans Medium" pitchFamily="2" charset="0"/>
              </a:rPr>
              <a:t>Note:</a:t>
            </a:r>
          </a:p>
          <a:p>
            <a:pPr algn="ctr"/>
            <a:r>
              <a:rPr lang="en-US" sz="3200" b="1" dirty="0">
                <a:solidFill>
                  <a:schemeClr val="accent2"/>
                </a:solidFill>
                <a:latin typeface="Josefin Sans Medium" pitchFamily="2" charset="0"/>
              </a:rPr>
              <a:t>You have a master rhythm in your body called the 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Josefin Sans Medium" pitchFamily="2" charset="0"/>
              </a:rPr>
              <a:t>Circadian Rhythm.</a:t>
            </a:r>
          </a:p>
          <a:p>
            <a:pPr algn="ctr"/>
            <a:r>
              <a:rPr lang="en-US" sz="3200" b="1" dirty="0">
                <a:solidFill>
                  <a:schemeClr val="accent2"/>
                </a:solidFill>
                <a:latin typeface="Josefin Sans Medium" pitchFamily="2" charset="0"/>
              </a:rPr>
              <a:t>This impacts your 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Josefin Sans Medium" pitchFamily="2" charset="0"/>
              </a:rPr>
              <a:t>Menstrual Cycle </a:t>
            </a:r>
            <a:r>
              <a:rPr lang="en-US" sz="3200" b="1" dirty="0">
                <a:solidFill>
                  <a:schemeClr val="accent2"/>
                </a:solidFill>
                <a:latin typeface="Josefin Sans Medium" pitchFamily="2" charset="0"/>
              </a:rPr>
              <a:t>rhythm.</a:t>
            </a:r>
          </a:p>
          <a:p>
            <a:pPr algn="ctr"/>
            <a:r>
              <a:rPr lang="en-US" sz="3200" b="1" dirty="0">
                <a:solidFill>
                  <a:schemeClr val="accent2"/>
                </a:solidFill>
                <a:latin typeface="Josefin Sans Medium" pitchFamily="2" charset="0"/>
              </a:rPr>
              <a:t>All rhythms in the body are connected.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571"/>
          <a:stretch/>
        </p:blipFill>
        <p:spPr>
          <a:xfrm>
            <a:off x="900754" y="6033108"/>
            <a:ext cx="473121" cy="3888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571"/>
          <a:stretch/>
        </p:blipFill>
        <p:spPr>
          <a:xfrm>
            <a:off x="900754" y="6033108"/>
            <a:ext cx="473121" cy="3888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373875" y="6127601"/>
            <a:ext cx="2032929" cy="1949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7" dirty="0">
                <a:solidFill>
                  <a:schemeClr val="bg1"/>
                </a:solidFill>
              </a:rPr>
              <a:t>Copyright 2022: Carrie Jones, ND, FABNE, MPH</a:t>
            </a:r>
          </a:p>
        </p:txBody>
      </p:sp>
      <p:sp>
        <p:nvSpPr>
          <p:cNvPr id="13" name="Oval 12"/>
          <p:cNvSpPr/>
          <p:nvPr/>
        </p:nvSpPr>
        <p:spPr>
          <a:xfrm>
            <a:off x="916783" y="6050074"/>
            <a:ext cx="364330" cy="364330"/>
          </a:xfrm>
          <a:prstGeom prst="ellipse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phic 4" descr="Lightbulb with solid fill">
            <a:extLst>
              <a:ext uri="{FF2B5EF4-FFF2-40B4-BE49-F238E27FC236}">
                <a16:creationId xmlns:a16="http://schemas.microsoft.com/office/drawing/2014/main" id="{E72DD4BA-E2BC-D71D-7E3D-8F7810FC1C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38798" y="133831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9616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7D3B590-AAF8-1827-7138-0E55282876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4661" y="140662"/>
            <a:ext cx="3682678" cy="6054099"/>
          </a:xfrm>
          <a:prstGeom prst="rect">
            <a:avLst/>
          </a:prstGeom>
        </p:spPr>
      </p:pic>
      <p:pic>
        <p:nvPicPr>
          <p:cNvPr id="6" name="Graphic 5" descr="Water with solid fill">
            <a:extLst>
              <a:ext uri="{FF2B5EF4-FFF2-40B4-BE49-F238E27FC236}">
                <a16:creationId xmlns:a16="http://schemas.microsoft.com/office/drawing/2014/main" id="{797B6D37-FD79-27F8-82C9-02FB40F19C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86612" y="5882817"/>
            <a:ext cx="623887" cy="623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4378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7D3B590-AAF8-1827-7138-0E55282876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4661" y="140662"/>
            <a:ext cx="3682678" cy="6054099"/>
          </a:xfrm>
          <a:prstGeom prst="rect">
            <a:avLst/>
          </a:prstGeom>
        </p:spPr>
      </p:pic>
      <p:sp>
        <p:nvSpPr>
          <p:cNvPr id="2" name="Left Arrow 1">
            <a:extLst>
              <a:ext uri="{FF2B5EF4-FFF2-40B4-BE49-F238E27FC236}">
                <a16:creationId xmlns:a16="http://schemas.microsoft.com/office/drawing/2014/main" id="{346BD295-90F9-A036-B3B4-467683CCF721}"/>
              </a:ext>
            </a:extLst>
          </p:cNvPr>
          <p:cNvSpPr/>
          <p:nvPr/>
        </p:nvSpPr>
        <p:spPr>
          <a:xfrm>
            <a:off x="6910086" y="2349661"/>
            <a:ext cx="1157468" cy="729205"/>
          </a:xfrm>
          <a:prstGeom prst="lef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Graphic 2" descr="Water with solid fill">
            <a:extLst>
              <a:ext uri="{FF2B5EF4-FFF2-40B4-BE49-F238E27FC236}">
                <a16:creationId xmlns:a16="http://schemas.microsoft.com/office/drawing/2014/main" id="{701B3DC2-3A89-FE71-AC83-37F3957190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86612" y="5882817"/>
            <a:ext cx="623887" cy="623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535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/>
          <p:cNvSpPr/>
          <p:nvPr/>
        </p:nvSpPr>
        <p:spPr>
          <a:xfrm>
            <a:off x="0" y="6793832"/>
            <a:ext cx="12192000" cy="6416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8E34BA9-4F99-4F2E-8D23-090A1972FD37}"/>
              </a:ext>
            </a:extLst>
          </p:cNvPr>
          <p:cNvSpPr txBox="1">
            <a:spLocks/>
          </p:cNvSpPr>
          <p:nvPr/>
        </p:nvSpPr>
        <p:spPr>
          <a:xfrm>
            <a:off x="1663333" y="750100"/>
            <a:ext cx="8865334" cy="723351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C05FA5"/>
                </a:solidFill>
                <a:effectLst/>
                <a:uLnTx/>
                <a:uFillTx/>
                <a:latin typeface="Josefin Sans Medium" pitchFamily="2" charset="0"/>
                <a:ea typeface="+mj-ea"/>
                <a:cs typeface="+mj-cs"/>
              </a:rPr>
              <a:t>How much estrogen and progesterone are made?</a:t>
            </a:r>
          </a:p>
        </p:txBody>
      </p:sp>
      <p:sp>
        <p:nvSpPr>
          <p:cNvPr id="13" name="Rectangle: Single Corner Rounded 15">
            <a:extLst>
              <a:ext uri="{FF2B5EF4-FFF2-40B4-BE49-F238E27FC236}">
                <a16:creationId xmlns:a16="http://schemas.microsoft.com/office/drawing/2014/main" id="{A3478E0D-2FF5-4813-9DC6-8DB0A8F5C8A5}"/>
              </a:ext>
            </a:extLst>
          </p:cNvPr>
          <p:cNvSpPr/>
          <p:nvPr/>
        </p:nvSpPr>
        <p:spPr>
          <a:xfrm>
            <a:off x="629475" y="4067781"/>
            <a:ext cx="10962167" cy="1802500"/>
          </a:xfrm>
          <a:prstGeom prst="round1Rect">
            <a:avLst>
              <a:gd name="adj" fmla="val 15169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4" name="Rectangle: Rounded Corners 5">
            <a:extLst>
              <a:ext uri="{FF2B5EF4-FFF2-40B4-BE49-F238E27FC236}">
                <a16:creationId xmlns:a16="http://schemas.microsoft.com/office/drawing/2014/main" id="{06147DD3-D54D-4D43-8026-2603D9B7B28D}"/>
              </a:ext>
            </a:extLst>
          </p:cNvPr>
          <p:cNvSpPr/>
          <p:nvPr/>
        </p:nvSpPr>
        <p:spPr>
          <a:xfrm>
            <a:off x="1892942" y="2268020"/>
            <a:ext cx="2555354" cy="3279340"/>
          </a:xfrm>
          <a:prstGeom prst="roundRect">
            <a:avLst>
              <a:gd name="adj" fmla="val 5237"/>
            </a:avLst>
          </a:prstGeom>
          <a:solidFill>
            <a:schemeClr val="bg1"/>
          </a:solidFill>
          <a:ln w="6350">
            <a:solidFill>
              <a:schemeClr val="bg1"/>
            </a:solidFill>
          </a:ln>
          <a:effectLst>
            <a:outerShdw blurRad="381000" dist="127000" dir="5400000" algn="t" rotWithShape="0">
              <a:prstClr val="black">
                <a:alpha val="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-2500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 useBgFill="1">
        <p:nvSpPr>
          <p:cNvPr id="15" name="Rectangle: Rounded Corners 5">
            <a:extLst>
              <a:ext uri="{FF2B5EF4-FFF2-40B4-BE49-F238E27FC236}">
                <a16:creationId xmlns:a16="http://schemas.microsoft.com/office/drawing/2014/main" id="{0F8693F5-EBEE-47F9-BB1F-57C8E74643C9}"/>
              </a:ext>
            </a:extLst>
          </p:cNvPr>
          <p:cNvSpPr/>
          <p:nvPr/>
        </p:nvSpPr>
        <p:spPr>
          <a:xfrm>
            <a:off x="4643229" y="2268020"/>
            <a:ext cx="2555354" cy="3279340"/>
          </a:xfrm>
          <a:prstGeom prst="roundRect">
            <a:avLst>
              <a:gd name="adj" fmla="val 5237"/>
            </a:avLst>
          </a:prstGeom>
          <a:solidFill>
            <a:schemeClr val="bg1"/>
          </a:solidFill>
          <a:ln w="6350">
            <a:solidFill>
              <a:schemeClr val="bg1"/>
            </a:solidFill>
          </a:ln>
          <a:effectLst>
            <a:outerShdw blurRad="381000" dist="127000" dir="5400000" algn="t" rotWithShape="0">
              <a:prstClr val="black">
                <a:alpha val="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-2500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 useBgFill="1">
        <p:nvSpPr>
          <p:cNvPr id="16" name="Rectangle: Rounded Corners 5">
            <a:extLst>
              <a:ext uri="{FF2B5EF4-FFF2-40B4-BE49-F238E27FC236}">
                <a16:creationId xmlns:a16="http://schemas.microsoft.com/office/drawing/2014/main" id="{0496A67C-84DB-482C-8315-E369908D851E}"/>
              </a:ext>
            </a:extLst>
          </p:cNvPr>
          <p:cNvSpPr/>
          <p:nvPr/>
        </p:nvSpPr>
        <p:spPr>
          <a:xfrm>
            <a:off x="7393516" y="2204192"/>
            <a:ext cx="2555354" cy="3343168"/>
          </a:xfrm>
          <a:prstGeom prst="roundRect">
            <a:avLst>
              <a:gd name="adj" fmla="val 5237"/>
            </a:avLst>
          </a:prstGeom>
          <a:solidFill>
            <a:schemeClr val="bg1"/>
          </a:solidFill>
          <a:ln w="6350">
            <a:solidFill>
              <a:schemeClr val="bg1"/>
            </a:solidFill>
          </a:ln>
          <a:effectLst>
            <a:outerShdw blurRad="381000" dist="127000" dir="5400000" algn="t" rotWithShape="0">
              <a:prstClr val="black">
                <a:alpha val="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-2500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3" name="Shape">
            <a:extLst>
              <a:ext uri="{FF2B5EF4-FFF2-40B4-BE49-F238E27FC236}">
                <a16:creationId xmlns:a16="http://schemas.microsoft.com/office/drawing/2014/main" id="{DD318EAB-45BC-4919-83E4-5E9F81F56C04}"/>
              </a:ext>
            </a:extLst>
          </p:cNvPr>
          <p:cNvSpPr/>
          <p:nvPr/>
        </p:nvSpPr>
        <p:spPr>
          <a:xfrm rot="16200000">
            <a:off x="205775" y="5059166"/>
            <a:ext cx="1053683" cy="2062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lose/>
                <a:moveTo>
                  <a:pt x="0" y="0"/>
                </a:moveTo>
                <a:cubicBezTo>
                  <a:pt x="543" y="494"/>
                  <a:pt x="1072" y="1157"/>
                  <a:pt x="1584" y="1982"/>
                </a:cubicBezTo>
                <a:lnTo>
                  <a:pt x="1584" y="1982"/>
                </a:lnTo>
                <a:cubicBezTo>
                  <a:pt x="2652" y="3704"/>
                  <a:pt x="3638" y="6129"/>
                  <a:pt x="4491" y="9180"/>
                </a:cubicBezTo>
                <a:lnTo>
                  <a:pt x="4491" y="9180"/>
                </a:lnTo>
                <a:lnTo>
                  <a:pt x="5346" y="12238"/>
                </a:lnTo>
                <a:lnTo>
                  <a:pt x="6125" y="15023"/>
                </a:lnTo>
                <a:cubicBezTo>
                  <a:pt x="7304" y="19242"/>
                  <a:pt x="8880" y="21600"/>
                  <a:pt x="10521" y="21600"/>
                </a:cubicBezTo>
                <a:lnTo>
                  <a:pt x="10521" y="21600"/>
                </a:lnTo>
                <a:cubicBezTo>
                  <a:pt x="11925" y="21600"/>
                  <a:pt x="13289" y="19872"/>
                  <a:pt x="14398" y="16688"/>
                </a:cubicBezTo>
                <a:lnTo>
                  <a:pt x="14398" y="16688"/>
                </a:lnTo>
                <a:lnTo>
                  <a:pt x="17916" y="6590"/>
                </a:lnTo>
                <a:cubicBezTo>
                  <a:pt x="18711" y="4308"/>
                  <a:pt x="19590" y="2508"/>
                  <a:pt x="20520" y="1228"/>
                </a:cubicBezTo>
                <a:lnTo>
                  <a:pt x="20520" y="1228"/>
                </a:lnTo>
                <a:cubicBezTo>
                  <a:pt x="20873" y="742"/>
                  <a:pt x="21234" y="333"/>
                  <a:pt x="21600" y="0"/>
                </a:cubicBezTo>
                <a:lnTo>
                  <a:pt x="21600" y="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85000">
                <a:schemeClr val="accent1"/>
              </a:gs>
            </a:gsLst>
            <a:lin ang="0" scaled="0"/>
          </a:gradFill>
          <a:ln w="12700">
            <a:miter lim="400000"/>
          </a:ln>
        </p:spPr>
        <p:txBody>
          <a:bodyPr lIns="0" tIns="0" rIns="0" bIns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424242"/>
              </a:solidFill>
              <a:effectLst/>
              <a:uLnTx/>
              <a:uFillTx/>
              <a:latin typeface="Helvetica"/>
              <a:cs typeface="Helvetica"/>
              <a:sym typeface="Helvetic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46902" y="2801617"/>
            <a:ext cx="204743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34273C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Estradiol: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34273C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761743" y="2801617"/>
            <a:ext cx="231832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34273C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Progesterone: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34273C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7449449" y="2742528"/>
            <a:ext cx="2443488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34273C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Progesterone:</a:t>
            </a: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34273C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Post-Menopause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4273C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2146902" y="4127633"/>
            <a:ext cx="20474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4273C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Mid-luteal = about </a:t>
            </a: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4273C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250 mcg/day</a:t>
            </a:r>
          </a:p>
        </p:txBody>
      </p:sp>
      <p:sp>
        <p:nvSpPr>
          <p:cNvPr id="39" name="Rectangle 38"/>
          <p:cNvSpPr/>
          <p:nvPr/>
        </p:nvSpPr>
        <p:spPr>
          <a:xfrm>
            <a:off x="4761743" y="4127633"/>
            <a:ext cx="231832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4273C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Mid-luteal = about </a:t>
            </a: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4273C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25-40mg/day</a:t>
            </a:r>
          </a:p>
        </p:txBody>
      </p:sp>
      <p:sp>
        <p:nvSpPr>
          <p:cNvPr id="40" name="Rectangle 39"/>
          <p:cNvSpPr/>
          <p:nvPr/>
        </p:nvSpPr>
        <p:spPr>
          <a:xfrm>
            <a:off x="7571369" y="4127633"/>
            <a:ext cx="21996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4273C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&lt;1mg/day</a:t>
            </a:r>
          </a:p>
        </p:txBody>
      </p:sp>
      <p:sp>
        <p:nvSpPr>
          <p:cNvPr id="5" name="Chevron 4"/>
          <p:cNvSpPr/>
          <p:nvPr/>
        </p:nvSpPr>
        <p:spPr>
          <a:xfrm rot="5400000">
            <a:off x="2935040" y="3399645"/>
            <a:ext cx="471156" cy="471156"/>
          </a:xfrm>
          <a:prstGeom prst="chevron">
            <a:avLst/>
          </a:prstGeom>
          <a:noFill/>
          <a:ln>
            <a:solidFill>
              <a:schemeClr val="accent3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42" name="Chevron 41"/>
          <p:cNvSpPr/>
          <p:nvPr/>
        </p:nvSpPr>
        <p:spPr>
          <a:xfrm rot="5400000">
            <a:off x="5685328" y="3399645"/>
            <a:ext cx="471156" cy="471156"/>
          </a:xfrm>
          <a:prstGeom prst="chevron">
            <a:avLst/>
          </a:prstGeom>
          <a:noFill/>
          <a:ln>
            <a:solidFill>
              <a:schemeClr val="accent3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43" name="Chevron 42"/>
          <p:cNvSpPr/>
          <p:nvPr/>
        </p:nvSpPr>
        <p:spPr>
          <a:xfrm rot="5400000">
            <a:off x="8435615" y="3477353"/>
            <a:ext cx="471156" cy="471156"/>
          </a:xfrm>
          <a:prstGeom prst="chevron">
            <a:avLst/>
          </a:prstGeom>
          <a:noFill/>
          <a:ln>
            <a:solidFill>
              <a:schemeClr val="accent3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01684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1705729" y="1186494"/>
            <a:ext cx="8780539" cy="4417453"/>
          </a:xfrm>
          <a:prstGeom prst="roundRect">
            <a:avLst>
              <a:gd name="adj" fmla="val 655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8E34BA9-4F99-4F2E-8D23-090A1972FD37}"/>
              </a:ext>
            </a:extLst>
          </p:cNvPr>
          <p:cNvSpPr txBox="1">
            <a:spLocks/>
          </p:cNvSpPr>
          <p:nvPr/>
        </p:nvSpPr>
        <p:spPr>
          <a:xfrm>
            <a:off x="1828246" y="1951769"/>
            <a:ext cx="8515904" cy="2954462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500" b="1" dirty="0">
                <a:solidFill>
                  <a:schemeClr val="accent2"/>
                </a:solidFill>
                <a:latin typeface="Josefin Sans Medium" pitchFamily="2" charset="0"/>
              </a:rPr>
              <a:t>Excessive Estrogen or </a:t>
            </a:r>
            <a:br>
              <a:rPr lang="en-US" sz="5500" b="1" dirty="0">
                <a:solidFill>
                  <a:schemeClr val="accent2"/>
                </a:solidFill>
                <a:latin typeface="Josefin Sans Medium" pitchFamily="2" charset="0"/>
              </a:rPr>
            </a:br>
            <a:r>
              <a:rPr lang="en-US" sz="5500" b="1" dirty="0">
                <a:solidFill>
                  <a:schemeClr val="accent2"/>
                </a:solidFill>
                <a:latin typeface="Josefin Sans Medium" pitchFamily="2" charset="0"/>
              </a:rPr>
              <a:t>Estrogen Dominance?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571"/>
          <a:stretch/>
        </p:blipFill>
        <p:spPr>
          <a:xfrm>
            <a:off x="900754" y="6033108"/>
            <a:ext cx="473121" cy="3888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571"/>
          <a:stretch/>
        </p:blipFill>
        <p:spPr>
          <a:xfrm>
            <a:off x="900754" y="6033108"/>
            <a:ext cx="473121" cy="3888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373875" y="6127601"/>
            <a:ext cx="2032929" cy="1949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7" dirty="0">
                <a:solidFill>
                  <a:schemeClr val="bg1"/>
                </a:solidFill>
              </a:rPr>
              <a:t>Copyright 2022: Carrie Jones, ND, FABNE, MPH</a:t>
            </a:r>
          </a:p>
        </p:txBody>
      </p:sp>
      <p:sp>
        <p:nvSpPr>
          <p:cNvPr id="13" name="Oval 12"/>
          <p:cNvSpPr/>
          <p:nvPr/>
        </p:nvSpPr>
        <p:spPr>
          <a:xfrm>
            <a:off x="916783" y="6050074"/>
            <a:ext cx="364330" cy="364330"/>
          </a:xfrm>
          <a:prstGeom prst="ellipse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2436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ound Same Side Corner Rectangle 53"/>
          <p:cNvSpPr/>
          <p:nvPr/>
        </p:nvSpPr>
        <p:spPr>
          <a:xfrm rot="10800000">
            <a:off x="457200" y="-3"/>
            <a:ext cx="11277600" cy="1742199"/>
          </a:xfrm>
          <a:prstGeom prst="round2SameRect">
            <a:avLst>
              <a:gd name="adj1" fmla="val 27601"/>
              <a:gd name="adj2" fmla="val 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/>
              </a:solidFill>
            </a:endParaRPr>
          </a:p>
        </p:txBody>
      </p:sp>
      <p:sp>
        <p:nvSpPr>
          <p:cNvPr id="2" name="AutoShape 3"/>
          <p:cNvSpPr>
            <a:spLocks noChangeAspect="1" noChangeArrowheads="1" noTextEdit="1"/>
          </p:cNvSpPr>
          <p:nvPr/>
        </p:nvSpPr>
        <p:spPr bwMode="auto">
          <a:xfrm>
            <a:off x="1450180" y="2141538"/>
            <a:ext cx="9291638" cy="3078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Freeform 6"/>
          <p:cNvSpPr>
            <a:spLocks/>
          </p:cNvSpPr>
          <p:nvPr/>
        </p:nvSpPr>
        <p:spPr bwMode="auto">
          <a:xfrm>
            <a:off x="1450180" y="3678413"/>
            <a:ext cx="3035620" cy="1538341"/>
          </a:xfrm>
          <a:custGeom>
            <a:avLst/>
            <a:gdLst>
              <a:gd name="T0" fmla="*/ 943 w 2070"/>
              <a:gd name="T1" fmla="*/ 1044 h 1049"/>
              <a:gd name="T2" fmla="*/ 739 w 2070"/>
              <a:gd name="T3" fmla="*/ 1004 h 1049"/>
              <a:gd name="T4" fmla="*/ 549 w 2070"/>
              <a:gd name="T5" fmla="*/ 923 h 1049"/>
              <a:gd name="T6" fmla="*/ 382 w 2070"/>
              <a:gd name="T7" fmla="*/ 810 h 1049"/>
              <a:gd name="T8" fmla="*/ 237 w 2070"/>
              <a:gd name="T9" fmla="*/ 668 h 1049"/>
              <a:gd name="T10" fmla="*/ 125 w 2070"/>
              <a:gd name="T11" fmla="*/ 501 h 1049"/>
              <a:gd name="T12" fmla="*/ 46 w 2070"/>
              <a:gd name="T13" fmla="*/ 311 h 1049"/>
              <a:gd name="T14" fmla="*/ 5 w 2070"/>
              <a:gd name="T15" fmla="*/ 105 h 1049"/>
              <a:gd name="T16" fmla="*/ 30 w 2070"/>
              <a:gd name="T17" fmla="*/ 0 h 1049"/>
              <a:gd name="T18" fmla="*/ 44 w 2070"/>
              <a:gd name="T19" fmla="*/ 179 h 1049"/>
              <a:gd name="T20" fmla="*/ 90 w 2070"/>
              <a:gd name="T21" fmla="*/ 350 h 1049"/>
              <a:gd name="T22" fmla="*/ 165 w 2070"/>
              <a:gd name="T23" fmla="*/ 510 h 1049"/>
              <a:gd name="T24" fmla="*/ 267 w 2070"/>
              <a:gd name="T25" fmla="*/ 655 h 1049"/>
              <a:gd name="T26" fmla="*/ 394 w 2070"/>
              <a:gd name="T27" fmla="*/ 782 h 1049"/>
              <a:gd name="T28" fmla="*/ 540 w 2070"/>
              <a:gd name="T29" fmla="*/ 884 h 1049"/>
              <a:gd name="T30" fmla="*/ 698 w 2070"/>
              <a:gd name="T31" fmla="*/ 960 h 1049"/>
              <a:gd name="T32" fmla="*/ 870 w 2070"/>
              <a:gd name="T33" fmla="*/ 1005 h 1049"/>
              <a:gd name="T34" fmla="*/ 1048 w 2070"/>
              <a:gd name="T35" fmla="*/ 1019 h 1049"/>
              <a:gd name="T36" fmla="*/ 1245 w 2070"/>
              <a:gd name="T37" fmla="*/ 1002 h 1049"/>
              <a:gd name="T38" fmla="*/ 1430 w 2070"/>
              <a:gd name="T39" fmla="*/ 946 h 1049"/>
              <a:gd name="T40" fmla="*/ 1600 w 2070"/>
              <a:gd name="T41" fmla="*/ 859 h 1049"/>
              <a:gd name="T42" fmla="*/ 1750 w 2070"/>
              <a:gd name="T43" fmla="*/ 742 h 1049"/>
              <a:gd name="T44" fmla="*/ 1875 w 2070"/>
              <a:gd name="T45" fmla="*/ 599 h 1049"/>
              <a:gd name="T46" fmla="*/ 1973 w 2070"/>
              <a:gd name="T47" fmla="*/ 432 h 1049"/>
              <a:gd name="T48" fmla="*/ 2038 w 2070"/>
              <a:gd name="T49" fmla="*/ 246 h 1049"/>
              <a:gd name="T50" fmla="*/ 2035 w 2070"/>
              <a:gd name="T51" fmla="*/ 197 h 1049"/>
              <a:gd name="T52" fmla="*/ 2005 w 2070"/>
              <a:gd name="T53" fmla="*/ 160 h 1049"/>
              <a:gd name="T54" fmla="*/ 1959 w 2070"/>
              <a:gd name="T55" fmla="*/ 146 h 1049"/>
              <a:gd name="T56" fmla="*/ 1984 w 2070"/>
              <a:gd name="T57" fmla="*/ 118 h 1049"/>
              <a:gd name="T58" fmla="*/ 2029 w 2070"/>
              <a:gd name="T59" fmla="*/ 139 h 1049"/>
              <a:gd name="T60" fmla="*/ 2059 w 2070"/>
              <a:gd name="T61" fmla="*/ 179 h 1049"/>
              <a:gd name="T62" fmla="*/ 2070 w 2070"/>
              <a:gd name="T63" fmla="*/ 227 h 1049"/>
              <a:gd name="T64" fmla="*/ 2042 w 2070"/>
              <a:gd name="T65" fmla="*/ 336 h 1049"/>
              <a:gd name="T66" fmla="*/ 1973 w 2070"/>
              <a:gd name="T67" fmla="*/ 495 h 1049"/>
              <a:gd name="T68" fmla="*/ 1880 w 2070"/>
              <a:gd name="T69" fmla="*/ 640 h 1049"/>
              <a:gd name="T70" fmla="*/ 1766 w 2070"/>
              <a:gd name="T71" fmla="*/ 766 h 1049"/>
              <a:gd name="T72" fmla="*/ 1630 w 2070"/>
              <a:gd name="T73" fmla="*/ 873 h 1049"/>
              <a:gd name="T74" fmla="*/ 1479 w 2070"/>
              <a:gd name="T75" fmla="*/ 958 h 1049"/>
              <a:gd name="T76" fmla="*/ 1314 w 2070"/>
              <a:gd name="T77" fmla="*/ 1016 h 1049"/>
              <a:gd name="T78" fmla="*/ 1138 w 2070"/>
              <a:gd name="T79" fmla="*/ 1046 h 10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2070" h="1049">
                <a:moveTo>
                  <a:pt x="1048" y="1049"/>
                </a:moveTo>
                <a:lnTo>
                  <a:pt x="943" y="1044"/>
                </a:lnTo>
                <a:lnTo>
                  <a:pt x="839" y="1030"/>
                </a:lnTo>
                <a:lnTo>
                  <a:pt x="739" y="1004"/>
                </a:lnTo>
                <a:lnTo>
                  <a:pt x="640" y="967"/>
                </a:lnTo>
                <a:lnTo>
                  <a:pt x="549" y="923"/>
                </a:lnTo>
                <a:lnTo>
                  <a:pt x="462" y="872"/>
                </a:lnTo>
                <a:lnTo>
                  <a:pt x="382" y="810"/>
                </a:lnTo>
                <a:lnTo>
                  <a:pt x="306" y="742"/>
                </a:lnTo>
                <a:lnTo>
                  <a:pt x="237" y="668"/>
                </a:lnTo>
                <a:lnTo>
                  <a:pt x="178" y="587"/>
                </a:lnTo>
                <a:lnTo>
                  <a:pt x="125" y="501"/>
                </a:lnTo>
                <a:lnTo>
                  <a:pt x="81" y="409"/>
                </a:lnTo>
                <a:lnTo>
                  <a:pt x="46" y="311"/>
                </a:lnTo>
                <a:lnTo>
                  <a:pt x="19" y="209"/>
                </a:lnTo>
                <a:lnTo>
                  <a:pt x="5" y="105"/>
                </a:lnTo>
                <a:lnTo>
                  <a:pt x="0" y="0"/>
                </a:lnTo>
                <a:lnTo>
                  <a:pt x="30" y="0"/>
                </a:lnTo>
                <a:lnTo>
                  <a:pt x="33" y="89"/>
                </a:lnTo>
                <a:lnTo>
                  <a:pt x="44" y="179"/>
                </a:lnTo>
                <a:lnTo>
                  <a:pt x="63" y="265"/>
                </a:lnTo>
                <a:lnTo>
                  <a:pt x="90" y="350"/>
                </a:lnTo>
                <a:lnTo>
                  <a:pt x="123" y="430"/>
                </a:lnTo>
                <a:lnTo>
                  <a:pt x="165" y="510"/>
                </a:lnTo>
                <a:lnTo>
                  <a:pt x="213" y="583"/>
                </a:lnTo>
                <a:lnTo>
                  <a:pt x="267" y="655"/>
                </a:lnTo>
                <a:lnTo>
                  <a:pt x="327" y="721"/>
                </a:lnTo>
                <a:lnTo>
                  <a:pt x="394" y="782"/>
                </a:lnTo>
                <a:lnTo>
                  <a:pt x="464" y="837"/>
                </a:lnTo>
                <a:lnTo>
                  <a:pt x="540" y="884"/>
                </a:lnTo>
                <a:lnTo>
                  <a:pt x="617" y="924"/>
                </a:lnTo>
                <a:lnTo>
                  <a:pt x="698" y="960"/>
                </a:lnTo>
                <a:lnTo>
                  <a:pt x="783" y="986"/>
                </a:lnTo>
                <a:lnTo>
                  <a:pt x="870" y="1005"/>
                </a:lnTo>
                <a:lnTo>
                  <a:pt x="958" y="1016"/>
                </a:lnTo>
                <a:lnTo>
                  <a:pt x="1048" y="1019"/>
                </a:lnTo>
                <a:lnTo>
                  <a:pt x="1148" y="1016"/>
                </a:lnTo>
                <a:lnTo>
                  <a:pt x="1245" y="1002"/>
                </a:lnTo>
                <a:lnTo>
                  <a:pt x="1340" y="977"/>
                </a:lnTo>
                <a:lnTo>
                  <a:pt x="1430" y="946"/>
                </a:lnTo>
                <a:lnTo>
                  <a:pt x="1518" y="907"/>
                </a:lnTo>
                <a:lnTo>
                  <a:pt x="1600" y="859"/>
                </a:lnTo>
                <a:lnTo>
                  <a:pt x="1678" y="803"/>
                </a:lnTo>
                <a:lnTo>
                  <a:pt x="1750" y="742"/>
                </a:lnTo>
                <a:lnTo>
                  <a:pt x="1815" y="673"/>
                </a:lnTo>
                <a:lnTo>
                  <a:pt x="1875" y="599"/>
                </a:lnTo>
                <a:lnTo>
                  <a:pt x="1927" y="518"/>
                </a:lnTo>
                <a:lnTo>
                  <a:pt x="1973" y="432"/>
                </a:lnTo>
                <a:lnTo>
                  <a:pt x="2010" y="341"/>
                </a:lnTo>
                <a:lnTo>
                  <a:pt x="2038" y="246"/>
                </a:lnTo>
                <a:lnTo>
                  <a:pt x="2040" y="221"/>
                </a:lnTo>
                <a:lnTo>
                  <a:pt x="2035" y="197"/>
                </a:lnTo>
                <a:lnTo>
                  <a:pt x="2022" y="176"/>
                </a:lnTo>
                <a:lnTo>
                  <a:pt x="2005" y="160"/>
                </a:lnTo>
                <a:lnTo>
                  <a:pt x="1984" y="149"/>
                </a:lnTo>
                <a:lnTo>
                  <a:pt x="1959" y="146"/>
                </a:lnTo>
                <a:lnTo>
                  <a:pt x="1959" y="116"/>
                </a:lnTo>
                <a:lnTo>
                  <a:pt x="1984" y="118"/>
                </a:lnTo>
                <a:lnTo>
                  <a:pt x="2008" y="126"/>
                </a:lnTo>
                <a:lnTo>
                  <a:pt x="2029" y="139"/>
                </a:lnTo>
                <a:lnTo>
                  <a:pt x="2047" y="158"/>
                </a:lnTo>
                <a:lnTo>
                  <a:pt x="2059" y="179"/>
                </a:lnTo>
                <a:lnTo>
                  <a:pt x="2068" y="202"/>
                </a:lnTo>
                <a:lnTo>
                  <a:pt x="2070" y="227"/>
                </a:lnTo>
                <a:lnTo>
                  <a:pt x="2066" y="253"/>
                </a:lnTo>
                <a:lnTo>
                  <a:pt x="2042" y="336"/>
                </a:lnTo>
                <a:lnTo>
                  <a:pt x="2012" y="416"/>
                </a:lnTo>
                <a:lnTo>
                  <a:pt x="1973" y="495"/>
                </a:lnTo>
                <a:lnTo>
                  <a:pt x="1929" y="571"/>
                </a:lnTo>
                <a:lnTo>
                  <a:pt x="1880" y="640"/>
                </a:lnTo>
                <a:lnTo>
                  <a:pt x="1825" y="706"/>
                </a:lnTo>
                <a:lnTo>
                  <a:pt x="1766" y="766"/>
                </a:lnTo>
                <a:lnTo>
                  <a:pt x="1701" y="822"/>
                </a:lnTo>
                <a:lnTo>
                  <a:pt x="1630" y="873"/>
                </a:lnTo>
                <a:lnTo>
                  <a:pt x="1556" y="919"/>
                </a:lnTo>
                <a:lnTo>
                  <a:pt x="1479" y="958"/>
                </a:lnTo>
                <a:lnTo>
                  <a:pt x="1400" y="989"/>
                </a:lnTo>
                <a:lnTo>
                  <a:pt x="1314" y="1016"/>
                </a:lnTo>
                <a:lnTo>
                  <a:pt x="1227" y="1035"/>
                </a:lnTo>
                <a:lnTo>
                  <a:pt x="1138" y="1046"/>
                </a:lnTo>
                <a:lnTo>
                  <a:pt x="1048" y="1049"/>
                </a:lnTo>
                <a:close/>
              </a:path>
            </a:pathLst>
          </a:custGeom>
          <a:solidFill>
            <a:schemeClr val="accent2">
              <a:lumMod val="25000"/>
              <a:lumOff val="7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Freeform 7"/>
          <p:cNvSpPr>
            <a:spLocks/>
          </p:cNvSpPr>
          <p:nvPr/>
        </p:nvSpPr>
        <p:spPr bwMode="auto">
          <a:xfrm>
            <a:off x="7698866" y="3681345"/>
            <a:ext cx="3042953" cy="1535408"/>
          </a:xfrm>
          <a:custGeom>
            <a:avLst/>
            <a:gdLst>
              <a:gd name="T0" fmla="*/ 934 w 2075"/>
              <a:gd name="T1" fmla="*/ 1044 h 1047"/>
              <a:gd name="T2" fmla="*/ 753 w 2075"/>
              <a:gd name="T3" fmla="*/ 1012 h 1047"/>
              <a:gd name="T4" fmla="*/ 584 w 2075"/>
              <a:gd name="T5" fmla="*/ 951 h 1047"/>
              <a:gd name="T6" fmla="*/ 431 w 2075"/>
              <a:gd name="T7" fmla="*/ 864 h 1047"/>
              <a:gd name="T8" fmla="*/ 294 w 2075"/>
              <a:gd name="T9" fmla="*/ 750 h 1047"/>
              <a:gd name="T10" fmla="*/ 178 w 2075"/>
              <a:gd name="T11" fmla="*/ 617 h 1047"/>
              <a:gd name="T12" fmla="*/ 86 w 2075"/>
              <a:gd name="T13" fmla="*/ 467 h 1047"/>
              <a:gd name="T14" fmla="*/ 21 w 2075"/>
              <a:gd name="T15" fmla="*/ 302 h 1047"/>
              <a:gd name="T16" fmla="*/ 28 w 2075"/>
              <a:gd name="T17" fmla="*/ 210 h 1047"/>
              <a:gd name="T18" fmla="*/ 90 w 2075"/>
              <a:gd name="T19" fmla="*/ 402 h 1047"/>
              <a:gd name="T20" fmla="*/ 186 w 2075"/>
              <a:gd name="T21" fmla="*/ 574 h 1047"/>
              <a:gd name="T22" fmla="*/ 311 w 2075"/>
              <a:gd name="T23" fmla="*/ 726 h 1047"/>
              <a:gd name="T24" fmla="*/ 462 w 2075"/>
              <a:gd name="T25" fmla="*/ 847 h 1047"/>
              <a:gd name="T26" fmla="*/ 635 w 2075"/>
              <a:gd name="T27" fmla="*/ 940 h 1047"/>
              <a:gd name="T28" fmla="*/ 825 w 2075"/>
              <a:gd name="T29" fmla="*/ 998 h 1047"/>
              <a:gd name="T30" fmla="*/ 1025 w 2075"/>
              <a:gd name="T31" fmla="*/ 1017 h 1047"/>
              <a:gd name="T32" fmla="*/ 1231 w 2075"/>
              <a:gd name="T33" fmla="*/ 998 h 1047"/>
              <a:gd name="T34" fmla="*/ 1421 w 2075"/>
              <a:gd name="T35" fmla="*/ 938 h 1047"/>
              <a:gd name="T36" fmla="*/ 1595 w 2075"/>
              <a:gd name="T37" fmla="*/ 843 h 1047"/>
              <a:gd name="T38" fmla="*/ 1746 w 2075"/>
              <a:gd name="T39" fmla="*/ 719 h 1047"/>
              <a:gd name="T40" fmla="*/ 1869 w 2075"/>
              <a:gd name="T41" fmla="*/ 569 h 1047"/>
              <a:gd name="T42" fmla="*/ 1964 w 2075"/>
              <a:gd name="T43" fmla="*/ 395 h 1047"/>
              <a:gd name="T44" fmla="*/ 2024 w 2075"/>
              <a:gd name="T45" fmla="*/ 205 h 1047"/>
              <a:gd name="T46" fmla="*/ 2043 w 2075"/>
              <a:gd name="T47" fmla="*/ 0 h 1047"/>
              <a:gd name="T48" fmla="*/ 2070 w 2075"/>
              <a:gd name="T49" fmla="*/ 105 h 1047"/>
              <a:gd name="T50" fmla="*/ 2028 w 2075"/>
              <a:gd name="T51" fmla="*/ 309 h 1047"/>
              <a:gd name="T52" fmla="*/ 1948 w 2075"/>
              <a:gd name="T53" fmla="*/ 499 h 1047"/>
              <a:gd name="T54" fmla="*/ 1836 w 2075"/>
              <a:gd name="T55" fmla="*/ 666 h 1047"/>
              <a:gd name="T56" fmla="*/ 1692 w 2075"/>
              <a:gd name="T57" fmla="*/ 810 h 1047"/>
              <a:gd name="T58" fmla="*/ 1525 w 2075"/>
              <a:gd name="T59" fmla="*/ 922 h 1047"/>
              <a:gd name="T60" fmla="*/ 1335 w 2075"/>
              <a:gd name="T61" fmla="*/ 1002 h 1047"/>
              <a:gd name="T62" fmla="*/ 1131 w 2075"/>
              <a:gd name="T63" fmla="*/ 1042 h 10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075" h="1047">
                <a:moveTo>
                  <a:pt x="1025" y="1047"/>
                </a:moveTo>
                <a:lnTo>
                  <a:pt x="934" y="1044"/>
                </a:lnTo>
                <a:lnTo>
                  <a:pt x="842" y="1031"/>
                </a:lnTo>
                <a:lnTo>
                  <a:pt x="753" y="1012"/>
                </a:lnTo>
                <a:lnTo>
                  <a:pt x="666" y="984"/>
                </a:lnTo>
                <a:lnTo>
                  <a:pt x="584" y="951"/>
                </a:lnTo>
                <a:lnTo>
                  <a:pt x="506" y="910"/>
                </a:lnTo>
                <a:lnTo>
                  <a:pt x="431" y="864"/>
                </a:lnTo>
                <a:lnTo>
                  <a:pt x="360" y="810"/>
                </a:lnTo>
                <a:lnTo>
                  <a:pt x="294" y="750"/>
                </a:lnTo>
                <a:lnTo>
                  <a:pt x="234" y="687"/>
                </a:lnTo>
                <a:lnTo>
                  <a:pt x="178" y="617"/>
                </a:lnTo>
                <a:lnTo>
                  <a:pt x="128" y="544"/>
                </a:lnTo>
                <a:lnTo>
                  <a:pt x="86" y="467"/>
                </a:lnTo>
                <a:lnTo>
                  <a:pt x="51" y="386"/>
                </a:lnTo>
                <a:lnTo>
                  <a:pt x="21" y="302"/>
                </a:lnTo>
                <a:lnTo>
                  <a:pt x="0" y="217"/>
                </a:lnTo>
                <a:lnTo>
                  <a:pt x="28" y="210"/>
                </a:lnTo>
                <a:lnTo>
                  <a:pt x="54" y="309"/>
                </a:lnTo>
                <a:lnTo>
                  <a:pt x="90" y="402"/>
                </a:lnTo>
                <a:lnTo>
                  <a:pt x="134" y="492"/>
                </a:lnTo>
                <a:lnTo>
                  <a:pt x="186" y="574"/>
                </a:lnTo>
                <a:lnTo>
                  <a:pt x="244" y="653"/>
                </a:lnTo>
                <a:lnTo>
                  <a:pt x="311" y="726"/>
                </a:lnTo>
                <a:lnTo>
                  <a:pt x="385" y="789"/>
                </a:lnTo>
                <a:lnTo>
                  <a:pt x="462" y="847"/>
                </a:lnTo>
                <a:lnTo>
                  <a:pt x="547" y="898"/>
                </a:lnTo>
                <a:lnTo>
                  <a:pt x="635" y="940"/>
                </a:lnTo>
                <a:lnTo>
                  <a:pt x="728" y="973"/>
                </a:lnTo>
                <a:lnTo>
                  <a:pt x="825" y="998"/>
                </a:lnTo>
                <a:lnTo>
                  <a:pt x="923" y="1012"/>
                </a:lnTo>
                <a:lnTo>
                  <a:pt x="1025" y="1017"/>
                </a:lnTo>
                <a:lnTo>
                  <a:pt x="1129" y="1012"/>
                </a:lnTo>
                <a:lnTo>
                  <a:pt x="1231" y="998"/>
                </a:lnTo>
                <a:lnTo>
                  <a:pt x="1328" y="972"/>
                </a:lnTo>
                <a:lnTo>
                  <a:pt x="1421" y="938"/>
                </a:lnTo>
                <a:lnTo>
                  <a:pt x="1511" y="894"/>
                </a:lnTo>
                <a:lnTo>
                  <a:pt x="1595" y="843"/>
                </a:lnTo>
                <a:lnTo>
                  <a:pt x="1672" y="785"/>
                </a:lnTo>
                <a:lnTo>
                  <a:pt x="1746" y="719"/>
                </a:lnTo>
                <a:lnTo>
                  <a:pt x="1811" y="646"/>
                </a:lnTo>
                <a:lnTo>
                  <a:pt x="1869" y="569"/>
                </a:lnTo>
                <a:lnTo>
                  <a:pt x="1920" y="485"/>
                </a:lnTo>
                <a:lnTo>
                  <a:pt x="1964" y="395"/>
                </a:lnTo>
                <a:lnTo>
                  <a:pt x="1998" y="302"/>
                </a:lnTo>
                <a:lnTo>
                  <a:pt x="2024" y="205"/>
                </a:lnTo>
                <a:lnTo>
                  <a:pt x="2038" y="103"/>
                </a:lnTo>
                <a:lnTo>
                  <a:pt x="2043" y="0"/>
                </a:lnTo>
                <a:lnTo>
                  <a:pt x="2075" y="0"/>
                </a:lnTo>
                <a:lnTo>
                  <a:pt x="2070" y="105"/>
                </a:lnTo>
                <a:lnTo>
                  <a:pt x="2054" y="209"/>
                </a:lnTo>
                <a:lnTo>
                  <a:pt x="2028" y="309"/>
                </a:lnTo>
                <a:lnTo>
                  <a:pt x="1992" y="407"/>
                </a:lnTo>
                <a:lnTo>
                  <a:pt x="1948" y="499"/>
                </a:lnTo>
                <a:lnTo>
                  <a:pt x="1896" y="585"/>
                </a:lnTo>
                <a:lnTo>
                  <a:pt x="1836" y="666"/>
                </a:lnTo>
                <a:lnTo>
                  <a:pt x="1767" y="741"/>
                </a:lnTo>
                <a:lnTo>
                  <a:pt x="1692" y="810"/>
                </a:lnTo>
                <a:lnTo>
                  <a:pt x="1611" y="870"/>
                </a:lnTo>
                <a:lnTo>
                  <a:pt x="1525" y="922"/>
                </a:lnTo>
                <a:lnTo>
                  <a:pt x="1433" y="966"/>
                </a:lnTo>
                <a:lnTo>
                  <a:pt x="1335" y="1002"/>
                </a:lnTo>
                <a:lnTo>
                  <a:pt x="1234" y="1028"/>
                </a:lnTo>
                <a:lnTo>
                  <a:pt x="1131" y="1042"/>
                </a:lnTo>
                <a:lnTo>
                  <a:pt x="1025" y="1047"/>
                </a:lnTo>
                <a:close/>
              </a:path>
            </a:pathLst>
          </a:custGeom>
          <a:solidFill>
            <a:schemeClr val="accent2">
              <a:lumMod val="25000"/>
              <a:lumOff val="7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Freeform 8"/>
          <p:cNvSpPr>
            <a:spLocks/>
          </p:cNvSpPr>
          <p:nvPr/>
        </p:nvSpPr>
        <p:spPr bwMode="auto">
          <a:xfrm>
            <a:off x="4604586" y="3848525"/>
            <a:ext cx="3001892" cy="1368228"/>
          </a:xfrm>
          <a:custGeom>
            <a:avLst/>
            <a:gdLst>
              <a:gd name="T0" fmla="*/ 933 w 2047"/>
              <a:gd name="T1" fmla="*/ 930 h 933"/>
              <a:gd name="T2" fmla="*/ 754 w 2047"/>
              <a:gd name="T3" fmla="*/ 898 h 933"/>
              <a:gd name="T4" fmla="*/ 585 w 2047"/>
              <a:gd name="T5" fmla="*/ 837 h 933"/>
              <a:gd name="T6" fmla="*/ 432 w 2047"/>
              <a:gd name="T7" fmla="*/ 750 h 933"/>
              <a:gd name="T8" fmla="*/ 295 w 2047"/>
              <a:gd name="T9" fmla="*/ 636 h 933"/>
              <a:gd name="T10" fmla="*/ 179 w 2047"/>
              <a:gd name="T11" fmla="*/ 503 h 933"/>
              <a:gd name="T12" fmla="*/ 86 w 2047"/>
              <a:gd name="T13" fmla="*/ 353 h 933"/>
              <a:gd name="T14" fmla="*/ 21 w 2047"/>
              <a:gd name="T15" fmla="*/ 188 h 933"/>
              <a:gd name="T16" fmla="*/ 28 w 2047"/>
              <a:gd name="T17" fmla="*/ 96 h 933"/>
              <a:gd name="T18" fmla="*/ 89 w 2047"/>
              <a:gd name="T19" fmla="*/ 288 h 933"/>
              <a:gd name="T20" fmla="*/ 186 w 2047"/>
              <a:gd name="T21" fmla="*/ 460 h 933"/>
              <a:gd name="T22" fmla="*/ 311 w 2047"/>
              <a:gd name="T23" fmla="*/ 612 h 933"/>
              <a:gd name="T24" fmla="*/ 464 w 2047"/>
              <a:gd name="T25" fmla="*/ 733 h 933"/>
              <a:gd name="T26" fmla="*/ 636 w 2047"/>
              <a:gd name="T27" fmla="*/ 826 h 933"/>
              <a:gd name="T28" fmla="*/ 824 w 2047"/>
              <a:gd name="T29" fmla="*/ 884 h 933"/>
              <a:gd name="T30" fmla="*/ 1025 w 2047"/>
              <a:gd name="T31" fmla="*/ 903 h 933"/>
              <a:gd name="T32" fmla="*/ 1222 w 2047"/>
              <a:gd name="T33" fmla="*/ 886 h 933"/>
              <a:gd name="T34" fmla="*/ 1408 w 2047"/>
              <a:gd name="T35" fmla="*/ 830 h 933"/>
              <a:gd name="T36" fmla="*/ 1577 w 2047"/>
              <a:gd name="T37" fmla="*/ 743 h 933"/>
              <a:gd name="T38" fmla="*/ 1727 w 2047"/>
              <a:gd name="T39" fmla="*/ 626 h 933"/>
              <a:gd name="T40" fmla="*/ 1851 w 2047"/>
              <a:gd name="T41" fmla="*/ 483 h 933"/>
              <a:gd name="T42" fmla="*/ 1950 w 2047"/>
              <a:gd name="T43" fmla="*/ 316 h 933"/>
              <a:gd name="T44" fmla="*/ 2015 w 2047"/>
              <a:gd name="T45" fmla="*/ 130 h 933"/>
              <a:gd name="T46" fmla="*/ 2011 w 2047"/>
              <a:gd name="T47" fmla="*/ 81 h 933"/>
              <a:gd name="T48" fmla="*/ 1982 w 2047"/>
              <a:gd name="T49" fmla="*/ 44 h 933"/>
              <a:gd name="T50" fmla="*/ 1936 w 2047"/>
              <a:gd name="T51" fmla="*/ 30 h 933"/>
              <a:gd name="T52" fmla="*/ 1962 w 2047"/>
              <a:gd name="T53" fmla="*/ 2 h 933"/>
              <a:gd name="T54" fmla="*/ 2006 w 2047"/>
              <a:gd name="T55" fmla="*/ 23 h 933"/>
              <a:gd name="T56" fmla="*/ 2036 w 2047"/>
              <a:gd name="T57" fmla="*/ 63 h 933"/>
              <a:gd name="T58" fmla="*/ 2047 w 2047"/>
              <a:gd name="T59" fmla="*/ 111 h 933"/>
              <a:gd name="T60" fmla="*/ 2020 w 2047"/>
              <a:gd name="T61" fmla="*/ 220 h 933"/>
              <a:gd name="T62" fmla="*/ 1952 w 2047"/>
              <a:gd name="T63" fmla="*/ 379 h 933"/>
              <a:gd name="T64" fmla="*/ 1857 w 2047"/>
              <a:gd name="T65" fmla="*/ 524 h 933"/>
              <a:gd name="T66" fmla="*/ 1742 w 2047"/>
              <a:gd name="T67" fmla="*/ 650 h 933"/>
              <a:gd name="T68" fmla="*/ 1607 w 2047"/>
              <a:gd name="T69" fmla="*/ 757 h 933"/>
              <a:gd name="T70" fmla="*/ 1458 w 2047"/>
              <a:gd name="T71" fmla="*/ 842 h 933"/>
              <a:gd name="T72" fmla="*/ 1290 w 2047"/>
              <a:gd name="T73" fmla="*/ 900 h 933"/>
              <a:gd name="T74" fmla="*/ 1115 w 2047"/>
              <a:gd name="T75" fmla="*/ 930 h 9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047" h="933">
                <a:moveTo>
                  <a:pt x="1025" y="933"/>
                </a:moveTo>
                <a:lnTo>
                  <a:pt x="933" y="930"/>
                </a:lnTo>
                <a:lnTo>
                  <a:pt x="842" y="917"/>
                </a:lnTo>
                <a:lnTo>
                  <a:pt x="754" y="898"/>
                </a:lnTo>
                <a:lnTo>
                  <a:pt x="666" y="870"/>
                </a:lnTo>
                <a:lnTo>
                  <a:pt x="585" y="837"/>
                </a:lnTo>
                <a:lnTo>
                  <a:pt x="506" y="796"/>
                </a:lnTo>
                <a:lnTo>
                  <a:pt x="432" y="750"/>
                </a:lnTo>
                <a:lnTo>
                  <a:pt x="360" y="696"/>
                </a:lnTo>
                <a:lnTo>
                  <a:pt x="295" y="636"/>
                </a:lnTo>
                <a:lnTo>
                  <a:pt x="234" y="573"/>
                </a:lnTo>
                <a:lnTo>
                  <a:pt x="179" y="503"/>
                </a:lnTo>
                <a:lnTo>
                  <a:pt x="130" y="430"/>
                </a:lnTo>
                <a:lnTo>
                  <a:pt x="86" y="353"/>
                </a:lnTo>
                <a:lnTo>
                  <a:pt x="51" y="272"/>
                </a:lnTo>
                <a:lnTo>
                  <a:pt x="21" y="188"/>
                </a:lnTo>
                <a:lnTo>
                  <a:pt x="0" y="103"/>
                </a:lnTo>
                <a:lnTo>
                  <a:pt x="28" y="96"/>
                </a:lnTo>
                <a:lnTo>
                  <a:pt x="54" y="195"/>
                </a:lnTo>
                <a:lnTo>
                  <a:pt x="89" y="288"/>
                </a:lnTo>
                <a:lnTo>
                  <a:pt x="133" y="378"/>
                </a:lnTo>
                <a:lnTo>
                  <a:pt x="186" y="460"/>
                </a:lnTo>
                <a:lnTo>
                  <a:pt x="246" y="539"/>
                </a:lnTo>
                <a:lnTo>
                  <a:pt x="311" y="612"/>
                </a:lnTo>
                <a:lnTo>
                  <a:pt x="385" y="675"/>
                </a:lnTo>
                <a:lnTo>
                  <a:pt x="464" y="733"/>
                </a:lnTo>
                <a:lnTo>
                  <a:pt x="547" y="784"/>
                </a:lnTo>
                <a:lnTo>
                  <a:pt x="636" y="826"/>
                </a:lnTo>
                <a:lnTo>
                  <a:pt x="728" y="859"/>
                </a:lnTo>
                <a:lnTo>
                  <a:pt x="824" y="884"/>
                </a:lnTo>
                <a:lnTo>
                  <a:pt x="925" y="898"/>
                </a:lnTo>
                <a:lnTo>
                  <a:pt x="1025" y="903"/>
                </a:lnTo>
                <a:lnTo>
                  <a:pt x="1125" y="900"/>
                </a:lnTo>
                <a:lnTo>
                  <a:pt x="1222" y="886"/>
                </a:lnTo>
                <a:lnTo>
                  <a:pt x="1317" y="861"/>
                </a:lnTo>
                <a:lnTo>
                  <a:pt x="1408" y="830"/>
                </a:lnTo>
                <a:lnTo>
                  <a:pt x="1494" y="791"/>
                </a:lnTo>
                <a:lnTo>
                  <a:pt x="1577" y="743"/>
                </a:lnTo>
                <a:lnTo>
                  <a:pt x="1654" y="687"/>
                </a:lnTo>
                <a:lnTo>
                  <a:pt x="1727" y="626"/>
                </a:lnTo>
                <a:lnTo>
                  <a:pt x="1793" y="557"/>
                </a:lnTo>
                <a:lnTo>
                  <a:pt x="1851" y="483"/>
                </a:lnTo>
                <a:lnTo>
                  <a:pt x="1904" y="402"/>
                </a:lnTo>
                <a:lnTo>
                  <a:pt x="1950" y="316"/>
                </a:lnTo>
                <a:lnTo>
                  <a:pt x="1987" y="225"/>
                </a:lnTo>
                <a:lnTo>
                  <a:pt x="2015" y="130"/>
                </a:lnTo>
                <a:lnTo>
                  <a:pt x="2017" y="105"/>
                </a:lnTo>
                <a:lnTo>
                  <a:pt x="2011" y="81"/>
                </a:lnTo>
                <a:lnTo>
                  <a:pt x="1999" y="60"/>
                </a:lnTo>
                <a:lnTo>
                  <a:pt x="1982" y="44"/>
                </a:lnTo>
                <a:lnTo>
                  <a:pt x="1960" y="33"/>
                </a:lnTo>
                <a:lnTo>
                  <a:pt x="1936" y="30"/>
                </a:lnTo>
                <a:lnTo>
                  <a:pt x="1936" y="0"/>
                </a:lnTo>
                <a:lnTo>
                  <a:pt x="1962" y="2"/>
                </a:lnTo>
                <a:lnTo>
                  <a:pt x="1985" y="10"/>
                </a:lnTo>
                <a:lnTo>
                  <a:pt x="2006" y="23"/>
                </a:lnTo>
                <a:lnTo>
                  <a:pt x="2024" y="42"/>
                </a:lnTo>
                <a:lnTo>
                  <a:pt x="2036" y="63"/>
                </a:lnTo>
                <a:lnTo>
                  <a:pt x="2045" y="86"/>
                </a:lnTo>
                <a:lnTo>
                  <a:pt x="2047" y="111"/>
                </a:lnTo>
                <a:lnTo>
                  <a:pt x="2045" y="137"/>
                </a:lnTo>
                <a:lnTo>
                  <a:pt x="2020" y="220"/>
                </a:lnTo>
                <a:lnTo>
                  <a:pt x="1989" y="300"/>
                </a:lnTo>
                <a:lnTo>
                  <a:pt x="1952" y="379"/>
                </a:lnTo>
                <a:lnTo>
                  <a:pt x="1906" y="455"/>
                </a:lnTo>
                <a:lnTo>
                  <a:pt x="1857" y="524"/>
                </a:lnTo>
                <a:lnTo>
                  <a:pt x="1802" y="590"/>
                </a:lnTo>
                <a:lnTo>
                  <a:pt x="1742" y="650"/>
                </a:lnTo>
                <a:lnTo>
                  <a:pt x="1677" y="706"/>
                </a:lnTo>
                <a:lnTo>
                  <a:pt x="1607" y="757"/>
                </a:lnTo>
                <a:lnTo>
                  <a:pt x="1533" y="803"/>
                </a:lnTo>
                <a:lnTo>
                  <a:pt x="1458" y="842"/>
                </a:lnTo>
                <a:lnTo>
                  <a:pt x="1377" y="873"/>
                </a:lnTo>
                <a:lnTo>
                  <a:pt x="1290" y="900"/>
                </a:lnTo>
                <a:lnTo>
                  <a:pt x="1204" y="919"/>
                </a:lnTo>
                <a:lnTo>
                  <a:pt x="1115" y="930"/>
                </a:lnTo>
                <a:lnTo>
                  <a:pt x="1025" y="933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Freeform 9"/>
          <p:cNvSpPr>
            <a:spLocks/>
          </p:cNvSpPr>
          <p:nvPr/>
        </p:nvSpPr>
        <p:spPr bwMode="auto">
          <a:xfrm>
            <a:off x="1667220" y="2360044"/>
            <a:ext cx="2639670" cy="2641136"/>
          </a:xfrm>
          <a:custGeom>
            <a:avLst/>
            <a:gdLst>
              <a:gd name="T0" fmla="*/ 1800 w 1800"/>
              <a:gd name="T1" fmla="*/ 901 h 1801"/>
              <a:gd name="T2" fmla="*/ 1795 w 1800"/>
              <a:gd name="T3" fmla="*/ 999 h 1801"/>
              <a:gd name="T4" fmla="*/ 1781 w 1800"/>
              <a:gd name="T5" fmla="*/ 1094 h 1801"/>
              <a:gd name="T6" fmla="*/ 1755 w 1800"/>
              <a:gd name="T7" fmla="*/ 1185 h 1801"/>
              <a:gd name="T8" fmla="*/ 1721 w 1800"/>
              <a:gd name="T9" fmla="*/ 1273 h 1801"/>
              <a:gd name="T10" fmla="*/ 1679 w 1800"/>
              <a:gd name="T11" fmla="*/ 1356 h 1801"/>
              <a:gd name="T12" fmla="*/ 1628 w 1800"/>
              <a:gd name="T13" fmla="*/ 1433 h 1801"/>
              <a:gd name="T14" fmla="*/ 1568 w 1800"/>
              <a:gd name="T15" fmla="*/ 1503 h 1801"/>
              <a:gd name="T16" fmla="*/ 1503 w 1800"/>
              <a:gd name="T17" fmla="*/ 1569 h 1801"/>
              <a:gd name="T18" fmla="*/ 1433 w 1800"/>
              <a:gd name="T19" fmla="*/ 1628 h 1801"/>
              <a:gd name="T20" fmla="*/ 1356 w 1800"/>
              <a:gd name="T21" fmla="*/ 1678 h 1801"/>
              <a:gd name="T22" fmla="*/ 1273 w 1800"/>
              <a:gd name="T23" fmla="*/ 1721 h 1801"/>
              <a:gd name="T24" fmla="*/ 1185 w 1800"/>
              <a:gd name="T25" fmla="*/ 1755 h 1801"/>
              <a:gd name="T26" fmla="*/ 1094 w 1800"/>
              <a:gd name="T27" fmla="*/ 1781 h 1801"/>
              <a:gd name="T28" fmla="*/ 999 w 1800"/>
              <a:gd name="T29" fmla="*/ 1795 h 1801"/>
              <a:gd name="T30" fmla="*/ 900 w 1800"/>
              <a:gd name="T31" fmla="*/ 1801 h 1801"/>
              <a:gd name="T32" fmla="*/ 802 w 1800"/>
              <a:gd name="T33" fmla="*/ 1795 h 1801"/>
              <a:gd name="T34" fmla="*/ 707 w 1800"/>
              <a:gd name="T35" fmla="*/ 1781 h 1801"/>
              <a:gd name="T36" fmla="*/ 615 w 1800"/>
              <a:gd name="T37" fmla="*/ 1755 h 1801"/>
              <a:gd name="T38" fmla="*/ 527 w 1800"/>
              <a:gd name="T39" fmla="*/ 1721 h 1801"/>
              <a:gd name="T40" fmla="*/ 446 w 1800"/>
              <a:gd name="T41" fmla="*/ 1678 h 1801"/>
              <a:gd name="T42" fmla="*/ 369 w 1800"/>
              <a:gd name="T43" fmla="*/ 1628 h 1801"/>
              <a:gd name="T44" fmla="*/ 297 w 1800"/>
              <a:gd name="T45" fmla="*/ 1569 h 1801"/>
              <a:gd name="T46" fmla="*/ 232 w 1800"/>
              <a:gd name="T47" fmla="*/ 1503 h 1801"/>
              <a:gd name="T48" fmla="*/ 174 w 1800"/>
              <a:gd name="T49" fmla="*/ 1433 h 1801"/>
              <a:gd name="T50" fmla="*/ 123 w 1800"/>
              <a:gd name="T51" fmla="*/ 1356 h 1801"/>
              <a:gd name="T52" fmla="*/ 79 w 1800"/>
              <a:gd name="T53" fmla="*/ 1273 h 1801"/>
              <a:gd name="T54" fmla="*/ 45 w 1800"/>
              <a:gd name="T55" fmla="*/ 1185 h 1801"/>
              <a:gd name="T56" fmla="*/ 21 w 1800"/>
              <a:gd name="T57" fmla="*/ 1094 h 1801"/>
              <a:gd name="T58" fmla="*/ 5 w 1800"/>
              <a:gd name="T59" fmla="*/ 999 h 1801"/>
              <a:gd name="T60" fmla="*/ 0 w 1800"/>
              <a:gd name="T61" fmla="*/ 901 h 1801"/>
              <a:gd name="T62" fmla="*/ 5 w 1800"/>
              <a:gd name="T63" fmla="*/ 802 h 1801"/>
              <a:gd name="T64" fmla="*/ 21 w 1800"/>
              <a:gd name="T65" fmla="*/ 707 h 1801"/>
              <a:gd name="T66" fmla="*/ 45 w 1800"/>
              <a:gd name="T67" fmla="*/ 616 h 1801"/>
              <a:gd name="T68" fmla="*/ 79 w 1800"/>
              <a:gd name="T69" fmla="*/ 528 h 1801"/>
              <a:gd name="T70" fmla="*/ 123 w 1800"/>
              <a:gd name="T71" fmla="*/ 445 h 1801"/>
              <a:gd name="T72" fmla="*/ 174 w 1800"/>
              <a:gd name="T73" fmla="*/ 368 h 1801"/>
              <a:gd name="T74" fmla="*/ 232 w 1800"/>
              <a:gd name="T75" fmla="*/ 298 h 1801"/>
              <a:gd name="T76" fmla="*/ 297 w 1800"/>
              <a:gd name="T77" fmla="*/ 232 h 1801"/>
              <a:gd name="T78" fmla="*/ 369 w 1800"/>
              <a:gd name="T79" fmla="*/ 174 h 1801"/>
              <a:gd name="T80" fmla="*/ 446 w 1800"/>
              <a:gd name="T81" fmla="*/ 123 h 1801"/>
              <a:gd name="T82" fmla="*/ 527 w 1800"/>
              <a:gd name="T83" fmla="*/ 80 h 1801"/>
              <a:gd name="T84" fmla="*/ 615 w 1800"/>
              <a:gd name="T85" fmla="*/ 46 h 1801"/>
              <a:gd name="T86" fmla="*/ 707 w 1800"/>
              <a:gd name="T87" fmla="*/ 20 h 1801"/>
              <a:gd name="T88" fmla="*/ 802 w 1800"/>
              <a:gd name="T89" fmla="*/ 6 h 1801"/>
              <a:gd name="T90" fmla="*/ 900 w 1800"/>
              <a:gd name="T91" fmla="*/ 0 h 1801"/>
              <a:gd name="T92" fmla="*/ 999 w 1800"/>
              <a:gd name="T93" fmla="*/ 6 h 1801"/>
              <a:gd name="T94" fmla="*/ 1094 w 1800"/>
              <a:gd name="T95" fmla="*/ 20 h 1801"/>
              <a:gd name="T96" fmla="*/ 1185 w 1800"/>
              <a:gd name="T97" fmla="*/ 46 h 1801"/>
              <a:gd name="T98" fmla="*/ 1273 w 1800"/>
              <a:gd name="T99" fmla="*/ 80 h 1801"/>
              <a:gd name="T100" fmla="*/ 1356 w 1800"/>
              <a:gd name="T101" fmla="*/ 123 h 1801"/>
              <a:gd name="T102" fmla="*/ 1433 w 1800"/>
              <a:gd name="T103" fmla="*/ 174 h 1801"/>
              <a:gd name="T104" fmla="*/ 1503 w 1800"/>
              <a:gd name="T105" fmla="*/ 232 h 1801"/>
              <a:gd name="T106" fmla="*/ 1568 w 1800"/>
              <a:gd name="T107" fmla="*/ 298 h 1801"/>
              <a:gd name="T108" fmla="*/ 1628 w 1800"/>
              <a:gd name="T109" fmla="*/ 368 h 1801"/>
              <a:gd name="T110" fmla="*/ 1679 w 1800"/>
              <a:gd name="T111" fmla="*/ 445 h 1801"/>
              <a:gd name="T112" fmla="*/ 1721 w 1800"/>
              <a:gd name="T113" fmla="*/ 528 h 1801"/>
              <a:gd name="T114" fmla="*/ 1755 w 1800"/>
              <a:gd name="T115" fmla="*/ 616 h 1801"/>
              <a:gd name="T116" fmla="*/ 1781 w 1800"/>
              <a:gd name="T117" fmla="*/ 707 h 1801"/>
              <a:gd name="T118" fmla="*/ 1795 w 1800"/>
              <a:gd name="T119" fmla="*/ 802 h 1801"/>
              <a:gd name="T120" fmla="*/ 1800 w 1800"/>
              <a:gd name="T121" fmla="*/ 901 h 18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800" h="1801">
                <a:moveTo>
                  <a:pt x="1800" y="901"/>
                </a:moveTo>
                <a:lnTo>
                  <a:pt x="1795" y="999"/>
                </a:lnTo>
                <a:lnTo>
                  <a:pt x="1781" y="1094"/>
                </a:lnTo>
                <a:lnTo>
                  <a:pt x="1755" y="1185"/>
                </a:lnTo>
                <a:lnTo>
                  <a:pt x="1721" y="1273"/>
                </a:lnTo>
                <a:lnTo>
                  <a:pt x="1679" y="1356"/>
                </a:lnTo>
                <a:lnTo>
                  <a:pt x="1628" y="1433"/>
                </a:lnTo>
                <a:lnTo>
                  <a:pt x="1568" y="1503"/>
                </a:lnTo>
                <a:lnTo>
                  <a:pt x="1503" y="1569"/>
                </a:lnTo>
                <a:lnTo>
                  <a:pt x="1433" y="1628"/>
                </a:lnTo>
                <a:lnTo>
                  <a:pt x="1356" y="1678"/>
                </a:lnTo>
                <a:lnTo>
                  <a:pt x="1273" y="1721"/>
                </a:lnTo>
                <a:lnTo>
                  <a:pt x="1185" y="1755"/>
                </a:lnTo>
                <a:lnTo>
                  <a:pt x="1094" y="1781"/>
                </a:lnTo>
                <a:lnTo>
                  <a:pt x="999" y="1795"/>
                </a:lnTo>
                <a:lnTo>
                  <a:pt x="900" y="1801"/>
                </a:lnTo>
                <a:lnTo>
                  <a:pt x="802" y="1795"/>
                </a:lnTo>
                <a:lnTo>
                  <a:pt x="707" y="1781"/>
                </a:lnTo>
                <a:lnTo>
                  <a:pt x="615" y="1755"/>
                </a:lnTo>
                <a:lnTo>
                  <a:pt x="527" y="1721"/>
                </a:lnTo>
                <a:lnTo>
                  <a:pt x="446" y="1678"/>
                </a:lnTo>
                <a:lnTo>
                  <a:pt x="369" y="1628"/>
                </a:lnTo>
                <a:lnTo>
                  <a:pt x="297" y="1569"/>
                </a:lnTo>
                <a:lnTo>
                  <a:pt x="232" y="1503"/>
                </a:lnTo>
                <a:lnTo>
                  <a:pt x="174" y="1433"/>
                </a:lnTo>
                <a:lnTo>
                  <a:pt x="123" y="1356"/>
                </a:lnTo>
                <a:lnTo>
                  <a:pt x="79" y="1273"/>
                </a:lnTo>
                <a:lnTo>
                  <a:pt x="45" y="1185"/>
                </a:lnTo>
                <a:lnTo>
                  <a:pt x="21" y="1094"/>
                </a:lnTo>
                <a:lnTo>
                  <a:pt x="5" y="999"/>
                </a:lnTo>
                <a:lnTo>
                  <a:pt x="0" y="901"/>
                </a:lnTo>
                <a:lnTo>
                  <a:pt x="5" y="802"/>
                </a:lnTo>
                <a:lnTo>
                  <a:pt x="21" y="707"/>
                </a:lnTo>
                <a:lnTo>
                  <a:pt x="45" y="616"/>
                </a:lnTo>
                <a:lnTo>
                  <a:pt x="79" y="528"/>
                </a:lnTo>
                <a:lnTo>
                  <a:pt x="123" y="445"/>
                </a:lnTo>
                <a:lnTo>
                  <a:pt x="174" y="368"/>
                </a:lnTo>
                <a:lnTo>
                  <a:pt x="232" y="298"/>
                </a:lnTo>
                <a:lnTo>
                  <a:pt x="297" y="232"/>
                </a:lnTo>
                <a:lnTo>
                  <a:pt x="369" y="174"/>
                </a:lnTo>
                <a:lnTo>
                  <a:pt x="446" y="123"/>
                </a:lnTo>
                <a:lnTo>
                  <a:pt x="527" y="80"/>
                </a:lnTo>
                <a:lnTo>
                  <a:pt x="615" y="46"/>
                </a:lnTo>
                <a:lnTo>
                  <a:pt x="707" y="20"/>
                </a:lnTo>
                <a:lnTo>
                  <a:pt x="802" y="6"/>
                </a:lnTo>
                <a:lnTo>
                  <a:pt x="900" y="0"/>
                </a:lnTo>
                <a:lnTo>
                  <a:pt x="999" y="6"/>
                </a:lnTo>
                <a:lnTo>
                  <a:pt x="1094" y="20"/>
                </a:lnTo>
                <a:lnTo>
                  <a:pt x="1185" y="46"/>
                </a:lnTo>
                <a:lnTo>
                  <a:pt x="1273" y="80"/>
                </a:lnTo>
                <a:lnTo>
                  <a:pt x="1356" y="123"/>
                </a:lnTo>
                <a:lnTo>
                  <a:pt x="1433" y="174"/>
                </a:lnTo>
                <a:lnTo>
                  <a:pt x="1503" y="232"/>
                </a:lnTo>
                <a:lnTo>
                  <a:pt x="1568" y="298"/>
                </a:lnTo>
                <a:lnTo>
                  <a:pt x="1628" y="368"/>
                </a:lnTo>
                <a:lnTo>
                  <a:pt x="1679" y="445"/>
                </a:lnTo>
                <a:lnTo>
                  <a:pt x="1721" y="528"/>
                </a:lnTo>
                <a:lnTo>
                  <a:pt x="1755" y="616"/>
                </a:lnTo>
                <a:lnTo>
                  <a:pt x="1781" y="707"/>
                </a:lnTo>
                <a:lnTo>
                  <a:pt x="1795" y="802"/>
                </a:lnTo>
                <a:lnTo>
                  <a:pt x="1800" y="90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Freeform 10"/>
          <p:cNvSpPr>
            <a:spLocks/>
          </p:cNvSpPr>
          <p:nvPr/>
        </p:nvSpPr>
        <p:spPr bwMode="auto">
          <a:xfrm>
            <a:off x="4883218" y="2360044"/>
            <a:ext cx="2553148" cy="2641136"/>
          </a:xfrm>
          <a:custGeom>
            <a:avLst/>
            <a:gdLst>
              <a:gd name="T0" fmla="*/ 740 w 1741"/>
              <a:gd name="T1" fmla="*/ 6 h 1801"/>
              <a:gd name="T2" fmla="*/ 554 w 1741"/>
              <a:gd name="T3" fmla="*/ 46 h 1801"/>
              <a:gd name="T4" fmla="*/ 383 w 1741"/>
              <a:gd name="T5" fmla="*/ 123 h 1801"/>
              <a:gd name="T6" fmla="*/ 233 w 1741"/>
              <a:gd name="T7" fmla="*/ 234 h 1801"/>
              <a:gd name="T8" fmla="*/ 110 w 1741"/>
              <a:gd name="T9" fmla="*/ 371 h 1801"/>
              <a:gd name="T10" fmla="*/ 17 w 1741"/>
              <a:gd name="T11" fmla="*/ 533 h 1801"/>
              <a:gd name="T12" fmla="*/ 0 w 1741"/>
              <a:gd name="T13" fmla="*/ 614 h 1801"/>
              <a:gd name="T14" fmla="*/ 17 w 1741"/>
              <a:gd name="T15" fmla="*/ 695 h 1801"/>
              <a:gd name="T16" fmla="*/ 66 w 1741"/>
              <a:gd name="T17" fmla="*/ 762 h 1801"/>
              <a:gd name="T18" fmla="*/ 114 w 1741"/>
              <a:gd name="T19" fmla="*/ 823 h 1801"/>
              <a:gd name="T20" fmla="*/ 131 w 1741"/>
              <a:gd name="T21" fmla="*/ 902 h 1801"/>
              <a:gd name="T22" fmla="*/ 114 w 1741"/>
              <a:gd name="T23" fmla="*/ 981 h 1801"/>
              <a:gd name="T24" fmla="*/ 68 w 1741"/>
              <a:gd name="T25" fmla="*/ 1043 h 1801"/>
              <a:gd name="T26" fmla="*/ 17 w 1741"/>
              <a:gd name="T27" fmla="*/ 1110 h 1801"/>
              <a:gd name="T28" fmla="*/ 1 w 1741"/>
              <a:gd name="T29" fmla="*/ 1191 h 1801"/>
              <a:gd name="T30" fmla="*/ 19 w 1741"/>
              <a:gd name="T31" fmla="*/ 1271 h 1801"/>
              <a:gd name="T32" fmla="*/ 112 w 1741"/>
              <a:gd name="T33" fmla="*/ 1433 h 1801"/>
              <a:gd name="T34" fmla="*/ 237 w 1741"/>
              <a:gd name="T35" fmla="*/ 1570 h 1801"/>
              <a:gd name="T36" fmla="*/ 386 w 1741"/>
              <a:gd name="T37" fmla="*/ 1679 h 1801"/>
              <a:gd name="T38" fmla="*/ 557 w 1741"/>
              <a:gd name="T39" fmla="*/ 1757 h 1801"/>
              <a:gd name="T40" fmla="*/ 745 w 1741"/>
              <a:gd name="T41" fmla="*/ 1797 h 1801"/>
              <a:gd name="T42" fmla="*/ 942 w 1741"/>
              <a:gd name="T43" fmla="*/ 1795 h 1801"/>
              <a:gd name="T44" fmla="*/ 1132 w 1741"/>
              <a:gd name="T45" fmla="*/ 1753 h 1801"/>
              <a:gd name="T46" fmla="*/ 1303 w 1741"/>
              <a:gd name="T47" fmla="*/ 1674 h 1801"/>
              <a:gd name="T48" fmla="*/ 1452 w 1741"/>
              <a:gd name="T49" fmla="*/ 1561 h 1801"/>
              <a:gd name="T50" fmla="*/ 1575 w 1741"/>
              <a:gd name="T51" fmla="*/ 1423 h 1801"/>
              <a:gd name="T52" fmla="*/ 1667 w 1741"/>
              <a:gd name="T53" fmla="*/ 1259 h 1801"/>
              <a:gd name="T54" fmla="*/ 1723 w 1741"/>
              <a:gd name="T55" fmla="*/ 1076 h 1801"/>
              <a:gd name="T56" fmla="*/ 1741 w 1741"/>
              <a:gd name="T57" fmla="*/ 879 h 1801"/>
              <a:gd name="T58" fmla="*/ 1716 w 1741"/>
              <a:gd name="T59" fmla="*/ 691 h 1801"/>
              <a:gd name="T60" fmla="*/ 1654 w 1741"/>
              <a:gd name="T61" fmla="*/ 516 h 1801"/>
              <a:gd name="T62" fmla="*/ 1559 w 1741"/>
              <a:gd name="T63" fmla="*/ 359 h 1801"/>
              <a:gd name="T64" fmla="*/ 1436 w 1741"/>
              <a:gd name="T65" fmla="*/ 225 h 1801"/>
              <a:gd name="T66" fmla="*/ 1289 w 1741"/>
              <a:gd name="T67" fmla="*/ 120 h 1801"/>
              <a:gd name="T68" fmla="*/ 1120 w 1741"/>
              <a:gd name="T69" fmla="*/ 44 h 1801"/>
              <a:gd name="T70" fmla="*/ 937 w 1741"/>
              <a:gd name="T71" fmla="*/ 6 h 18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741" h="1801">
                <a:moveTo>
                  <a:pt x="840" y="0"/>
                </a:moveTo>
                <a:lnTo>
                  <a:pt x="740" y="6"/>
                </a:lnTo>
                <a:lnTo>
                  <a:pt x="645" y="22"/>
                </a:lnTo>
                <a:lnTo>
                  <a:pt x="554" y="46"/>
                </a:lnTo>
                <a:lnTo>
                  <a:pt x="466" y="81"/>
                </a:lnTo>
                <a:lnTo>
                  <a:pt x="383" y="123"/>
                </a:lnTo>
                <a:lnTo>
                  <a:pt x="306" y="174"/>
                </a:lnTo>
                <a:lnTo>
                  <a:pt x="233" y="234"/>
                </a:lnTo>
                <a:lnTo>
                  <a:pt x="168" y="299"/>
                </a:lnTo>
                <a:lnTo>
                  <a:pt x="110" y="371"/>
                </a:lnTo>
                <a:lnTo>
                  <a:pt x="59" y="449"/>
                </a:lnTo>
                <a:lnTo>
                  <a:pt x="17" y="533"/>
                </a:lnTo>
                <a:lnTo>
                  <a:pt x="3" y="574"/>
                </a:lnTo>
                <a:lnTo>
                  <a:pt x="0" y="614"/>
                </a:lnTo>
                <a:lnTo>
                  <a:pt x="3" y="656"/>
                </a:lnTo>
                <a:lnTo>
                  <a:pt x="17" y="695"/>
                </a:lnTo>
                <a:lnTo>
                  <a:pt x="37" y="730"/>
                </a:lnTo>
                <a:lnTo>
                  <a:pt x="66" y="762"/>
                </a:lnTo>
                <a:lnTo>
                  <a:pt x="93" y="790"/>
                </a:lnTo>
                <a:lnTo>
                  <a:pt x="114" y="823"/>
                </a:lnTo>
                <a:lnTo>
                  <a:pt x="126" y="862"/>
                </a:lnTo>
                <a:lnTo>
                  <a:pt x="131" y="902"/>
                </a:lnTo>
                <a:lnTo>
                  <a:pt x="126" y="943"/>
                </a:lnTo>
                <a:lnTo>
                  <a:pt x="114" y="981"/>
                </a:lnTo>
                <a:lnTo>
                  <a:pt x="95" y="1015"/>
                </a:lnTo>
                <a:lnTo>
                  <a:pt x="68" y="1043"/>
                </a:lnTo>
                <a:lnTo>
                  <a:pt x="38" y="1075"/>
                </a:lnTo>
                <a:lnTo>
                  <a:pt x="17" y="1110"/>
                </a:lnTo>
                <a:lnTo>
                  <a:pt x="5" y="1148"/>
                </a:lnTo>
                <a:lnTo>
                  <a:pt x="1" y="1191"/>
                </a:lnTo>
                <a:lnTo>
                  <a:pt x="5" y="1231"/>
                </a:lnTo>
                <a:lnTo>
                  <a:pt x="19" y="1271"/>
                </a:lnTo>
                <a:lnTo>
                  <a:pt x="61" y="1356"/>
                </a:lnTo>
                <a:lnTo>
                  <a:pt x="112" y="1433"/>
                </a:lnTo>
                <a:lnTo>
                  <a:pt x="170" y="1505"/>
                </a:lnTo>
                <a:lnTo>
                  <a:pt x="237" y="1570"/>
                </a:lnTo>
                <a:lnTo>
                  <a:pt x="309" y="1628"/>
                </a:lnTo>
                <a:lnTo>
                  <a:pt x="386" y="1679"/>
                </a:lnTo>
                <a:lnTo>
                  <a:pt x="469" y="1721"/>
                </a:lnTo>
                <a:lnTo>
                  <a:pt x="557" y="1757"/>
                </a:lnTo>
                <a:lnTo>
                  <a:pt x="649" y="1781"/>
                </a:lnTo>
                <a:lnTo>
                  <a:pt x="745" y="1797"/>
                </a:lnTo>
                <a:lnTo>
                  <a:pt x="844" y="1801"/>
                </a:lnTo>
                <a:lnTo>
                  <a:pt x="942" y="1795"/>
                </a:lnTo>
                <a:lnTo>
                  <a:pt x="1039" y="1779"/>
                </a:lnTo>
                <a:lnTo>
                  <a:pt x="1132" y="1753"/>
                </a:lnTo>
                <a:lnTo>
                  <a:pt x="1220" y="1718"/>
                </a:lnTo>
                <a:lnTo>
                  <a:pt x="1303" y="1674"/>
                </a:lnTo>
                <a:lnTo>
                  <a:pt x="1380" y="1621"/>
                </a:lnTo>
                <a:lnTo>
                  <a:pt x="1452" y="1561"/>
                </a:lnTo>
                <a:lnTo>
                  <a:pt x="1517" y="1495"/>
                </a:lnTo>
                <a:lnTo>
                  <a:pt x="1575" y="1423"/>
                </a:lnTo>
                <a:lnTo>
                  <a:pt x="1624" y="1344"/>
                </a:lnTo>
                <a:lnTo>
                  <a:pt x="1667" y="1259"/>
                </a:lnTo>
                <a:lnTo>
                  <a:pt x="1700" y="1169"/>
                </a:lnTo>
                <a:lnTo>
                  <a:pt x="1723" y="1076"/>
                </a:lnTo>
                <a:lnTo>
                  <a:pt x="1737" y="980"/>
                </a:lnTo>
                <a:lnTo>
                  <a:pt x="1741" y="879"/>
                </a:lnTo>
                <a:lnTo>
                  <a:pt x="1734" y="784"/>
                </a:lnTo>
                <a:lnTo>
                  <a:pt x="1716" y="691"/>
                </a:lnTo>
                <a:lnTo>
                  <a:pt x="1690" y="602"/>
                </a:lnTo>
                <a:lnTo>
                  <a:pt x="1654" y="516"/>
                </a:lnTo>
                <a:lnTo>
                  <a:pt x="1610" y="435"/>
                </a:lnTo>
                <a:lnTo>
                  <a:pt x="1559" y="359"/>
                </a:lnTo>
                <a:lnTo>
                  <a:pt x="1501" y="290"/>
                </a:lnTo>
                <a:lnTo>
                  <a:pt x="1436" y="225"/>
                </a:lnTo>
                <a:lnTo>
                  <a:pt x="1366" y="169"/>
                </a:lnTo>
                <a:lnTo>
                  <a:pt x="1289" y="120"/>
                </a:lnTo>
                <a:lnTo>
                  <a:pt x="1206" y="78"/>
                </a:lnTo>
                <a:lnTo>
                  <a:pt x="1120" y="44"/>
                </a:lnTo>
                <a:lnTo>
                  <a:pt x="1030" y="20"/>
                </a:lnTo>
                <a:lnTo>
                  <a:pt x="937" y="6"/>
                </a:lnTo>
                <a:lnTo>
                  <a:pt x="840" y="0"/>
                </a:lnTo>
                <a:close/>
              </a:path>
            </a:pathLst>
          </a:custGeom>
          <a:solidFill>
            <a:srgbClr val="F2F2F2"/>
          </a:solidFill>
          <a:ln w="0">
            <a:solidFill>
              <a:srgbClr val="FAFCF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11"/>
          <p:cNvSpPr>
            <a:spLocks/>
          </p:cNvSpPr>
          <p:nvPr/>
        </p:nvSpPr>
        <p:spPr bwMode="auto">
          <a:xfrm>
            <a:off x="8013319" y="2363710"/>
            <a:ext cx="2553148" cy="2641136"/>
          </a:xfrm>
          <a:custGeom>
            <a:avLst/>
            <a:gdLst>
              <a:gd name="T0" fmla="*/ 740 w 1741"/>
              <a:gd name="T1" fmla="*/ 6 h 1801"/>
              <a:gd name="T2" fmla="*/ 554 w 1741"/>
              <a:gd name="T3" fmla="*/ 46 h 1801"/>
              <a:gd name="T4" fmla="*/ 383 w 1741"/>
              <a:gd name="T5" fmla="*/ 123 h 1801"/>
              <a:gd name="T6" fmla="*/ 234 w 1741"/>
              <a:gd name="T7" fmla="*/ 234 h 1801"/>
              <a:gd name="T8" fmla="*/ 111 w 1741"/>
              <a:gd name="T9" fmla="*/ 371 h 1801"/>
              <a:gd name="T10" fmla="*/ 16 w 1741"/>
              <a:gd name="T11" fmla="*/ 533 h 1801"/>
              <a:gd name="T12" fmla="*/ 0 w 1741"/>
              <a:gd name="T13" fmla="*/ 614 h 1801"/>
              <a:gd name="T14" fmla="*/ 16 w 1741"/>
              <a:gd name="T15" fmla="*/ 695 h 1801"/>
              <a:gd name="T16" fmla="*/ 67 w 1741"/>
              <a:gd name="T17" fmla="*/ 762 h 1801"/>
              <a:gd name="T18" fmla="*/ 114 w 1741"/>
              <a:gd name="T19" fmla="*/ 823 h 1801"/>
              <a:gd name="T20" fmla="*/ 132 w 1741"/>
              <a:gd name="T21" fmla="*/ 902 h 1801"/>
              <a:gd name="T22" fmla="*/ 114 w 1741"/>
              <a:gd name="T23" fmla="*/ 981 h 1801"/>
              <a:gd name="T24" fmla="*/ 68 w 1741"/>
              <a:gd name="T25" fmla="*/ 1043 h 1801"/>
              <a:gd name="T26" fmla="*/ 17 w 1741"/>
              <a:gd name="T27" fmla="*/ 1110 h 1801"/>
              <a:gd name="T28" fmla="*/ 0 w 1741"/>
              <a:gd name="T29" fmla="*/ 1191 h 1801"/>
              <a:gd name="T30" fmla="*/ 17 w 1741"/>
              <a:gd name="T31" fmla="*/ 1271 h 1801"/>
              <a:gd name="T32" fmla="*/ 112 w 1741"/>
              <a:gd name="T33" fmla="*/ 1433 h 1801"/>
              <a:gd name="T34" fmla="*/ 235 w 1741"/>
              <a:gd name="T35" fmla="*/ 1570 h 1801"/>
              <a:gd name="T36" fmla="*/ 387 w 1741"/>
              <a:gd name="T37" fmla="*/ 1679 h 1801"/>
              <a:gd name="T38" fmla="*/ 557 w 1741"/>
              <a:gd name="T39" fmla="*/ 1757 h 1801"/>
              <a:gd name="T40" fmla="*/ 744 w 1741"/>
              <a:gd name="T41" fmla="*/ 1797 h 1801"/>
              <a:gd name="T42" fmla="*/ 942 w 1741"/>
              <a:gd name="T43" fmla="*/ 1795 h 1801"/>
              <a:gd name="T44" fmla="*/ 1131 w 1741"/>
              <a:gd name="T45" fmla="*/ 1753 h 1801"/>
              <a:gd name="T46" fmla="*/ 1303 w 1741"/>
              <a:gd name="T47" fmla="*/ 1674 h 1801"/>
              <a:gd name="T48" fmla="*/ 1452 w 1741"/>
              <a:gd name="T49" fmla="*/ 1561 h 1801"/>
              <a:gd name="T50" fmla="*/ 1574 w 1741"/>
              <a:gd name="T51" fmla="*/ 1423 h 1801"/>
              <a:gd name="T52" fmla="*/ 1667 w 1741"/>
              <a:gd name="T53" fmla="*/ 1259 h 1801"/>
              <a:gd name="T54" fmla="*/ 1723 w 1741"/>
              <a:gd name="T55" fmla="*/ 1076 h 1801"/>
              <a:gd name="T56" fmla="*/ 1741 w 1741"/>
              <a:gd name="T57" fmla="*/ 879 h 1801"/>
              <a:gd name="T58" fmla="*/ 1716 w 1741"/>
              <a:gd name="T59" fmla="*/ 691 h 1801"/>
              <a:gd name="T60" fmla="*/ 1655 w 1741"/>
              <a:gd name="T61" fmla="*/ 516 h 1801"/>
              <a:gd name="T62" fmla="*/ 1560 w 1741"/>
              <a:gd name="T63" fmla="*/ 359 h 1801"/>
              <a:gd name="T64" fmla="*/ 1437 w 1741"/>
              <a:gd name="T65" fmla="*/ 225 h 1801"/>
              <a:gd name="T66" fmla="*/ 1289 w 1741"/>
              <a:gd name="T67" fmla="*/ 120 h 1801"/>
              <a:gd name="T68" fmla="*/ 1120 w 1741"/>
              <a:gd name="T69" fmla="*/ 44 h 1801"/>
              <a:gd name="T70" fmla="*/ 935 w 1741"/>
              <a:gd name="T71" fmla="*/ 6 h 18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741" h="1801">
                <a:moveTo>
                  <a:pt x="839" y="0"/>
                </a:moveTo>
                <a:lnTo>
                  <a:pt x="740" y="6"/>
                </a:lnTo>
                <a:lnTo>
                  <a:pt x="645" y="22"/>
                </a:lnTo>
                <a:lnTo>
                  <a:pt x="554" y="46"/>
                </a:lnTo>
                <a:lnTo>
                  <a:pt x="466" y="81"/>
                </a:lnTo>
                <a:lnTo>
                  <a:pt x="383" y="123"/>
                </a:lnTo>
                <a:lnTo>
                  <a:pt x="306" y="174"/>
                </a:lnTo>
                <a:lnTo>
                  <a:pt x="234" y="234"/>
                </a:lnTo>
                <a:lnTo>
                  <a:pt x="169" y="299"/>
                </a:lnTo>
                <a:lnTo>
                  <a:pt x="111" y="371"/>
                </a:lnTo>
                <a:lnTo>
                  <a:pt x="60" y="449"/>
                </a:lnTo>
                <a:lnTo>
                  <a:pt x="16" y="533"/>
                </a:lnTo>
                <a:lnTo>
                  <a:pt x="3" y="574"/>
                </a:lnTo>
                <a:lnTo>
                  <a:pt x="0" y="614"/>
                </a:lnTo>
                <a:lnTo>
                  <a:pt x="3" y="656"/>
                </a:lnTo>
                <a:lnTo>
                  <a:pt x="16" y="695"/>
                </a:lnTo>
                <a:lnTo>
                  <a:pt x="37" y="730"/>
                </a:lnTo>
                <a:lnTo>
                  <a:pt x="67" y="762"/>
                </a:lnTo>
                <a:lnTo>
                  <a:pt x="93" y="790"/>
                </a:lnTo>
                <a:lnTo>
                  <a:pt x="114" y="823"/>
                </a:lnTo>
                <a:lnTo>
                  <a:pt x="126" y="862"/>
                </a:lnTo>
                <a:lnTo>
                  <a:pt x="132" y="902"/>
                </a:lnTo>
                <a:lnTo>
                  <a:pt x="126" y="943"/>
                </a:lnTo>
                <a:lnTo>
                  <a:pt x="114" y="981"/>
                </a:lnTo>
                <a:lnTo>
                  <a:pt x="93" y="1015"/>
                </a:lnTo>
                <a:lnTo>
                  <a:pt x="68" y="1043"/>
                </a:lnTo>
                <a:lnTo>
                  <a:pt x="39" y="1075"/>
                </a:lnTo>
                <a:lnTo>
                  <a:pt x="17" y="1110"/>
                </a:lnTo>
                <a:lnTo>
                  <a:pt x="5" y="1148"/>
                </a:lnTo>
                <a:lnTo>
                  <a:pt x="0" y="1191"/>
                </a:lnTo>
                <a:lnTo>
                  <a:pt x="5" y="1231"/>
                </a:lnTo>
                <a:lnTo>
                  <a:pt x="17" y="1271"/>
                </a:lnTo>
                <a:lnTo>
                  <a:pt x="61" y="1356"/>
                </a:lnTo>
                <a:lnTo>
                  <a:pt x="112" y="1433"/>
                </a:lnTo>
                <a:lnTo>
                  <a:pt x="170" y="1505"/>
                </a:lnTo>
                <a:lnTo>
                  <a:pt x="235" y="1570"/>
                </a:lnTo>
                <a:lnTo>
                  <a:pt x="308" y="1628"/>
                </a:lnTo>
                <a:lnTo>
                  <a:pt x="387" y="1679"/>
                </a:lnTo>
                <a:lnTo>
                  <a:pt x="469" y="1721"/>
                </a:lnTo>
                <a:lnTo>
                  <a:pt x="557" y="1757"/>
                </a:lnTo>
                <a:lnTo>
                  <a:pt x="649" y="1781"/>
                </a:lnTo>
                <a:lnTo>
                  <a:pt x="744" y="1797"/>
                </a:lnTo>
                <a:lnTo>
                  <a:pt x="842" y="1801"/>
                </a:lnTo>
                <a:lnTo>
                  <a:pt x="942" y="1795"/>
                </a:lnTo>
                <a:lnTo>
                  <a:pt x="1039" y="1779"/>
                </a:lnTo>
                <a:lnTo>
                  <a:pt x="1131" y="1753"/>
                </a:lnTo>
                <a:lnTo>
                  <a:pt x="1220" y="1718"/>
                </a:lnTo>
                <a:lnTo>
                  <a:pt x="1303" y="1674"/>
                </a:lnTo>
                <a:lnTo>
                  <a:pt x="1380" y="1621"/>
                </a:lnTo>
                <a:lnTo>
                  <a:pt x="1452" y="1561"/>
                </a:lnTo>
                <a:lnTo>
                  <a:pt x="1517" y="1495"/>
                </a:lnTo>
                <a:lnTo>
                  <a:pt x="1574" y="1423"/>
                </a:lnTo>
                <a:lnTo>
                  <a:pt x="1625" y="1344"/>
                </a:lnTo>
                <a:lnTo>
                  <a:pt x="1667" y="1259"/>
                </a:lnTo>
                <a:lnTo>
                  <a:pt x="1700" y="1169"/>
                </a:lnTo>
                <a:lnTo>
                  <a:pt x="1723" y="1076"/>
                </a:lnTo>
                <a:lnTo>
                  <a:pt x="1737" y="980"/>
                </a:lnTo>
                <a:lnTo>
                  <a:pt x="1741" y="879"/>
                </a:lnTo>
                <a:lnTo>
                  <a:pt x="1732" y="784"/>
                </a:lnTo>
                <a:lnTo>
                  <a:pt x="1716" y="691"/>
                </a:lnTo>
                <a:lnTo>
                  <a:pt x="1690" y="602"/>
                </a:lnTo>
                <a:lnTo>
                  <a:pt x="1655" y="516"/>
                </a:lnTo>
                <a:lnTo>
                  <a:pt x="1611" y="435"/>
                </a:lnTo>
                <a:lnTo>
                  <a:pt x="1560" y="359"/>
                </a:lnTo>
                <a:lnTo>
                  <a:pt x="1502" y="290"/>
                </a:lnTo>
                <a:lnTo>
                  <a:pt x="1437" y="225"/>
                </a:lnTo>
                <a:lnTo>
                  <a:pt x="1364" y="169"/>
                </a:lnTo>
                <a:lnTo>
                  <a:pt x="1289" y="120"/>
                </a:lnTo>
                <a:lnTo>
                  <a:pt x="1206" y="78"/>
                </a:lnTo>
                <a:lnTo>
                  <a:pt x="1120" y="44"/>
                </a:lnTo>
                <a:lnTo>
                  <a:pt x="1030" y="20"/>
                </a:lnTo>
                <a:lnTo>
                  <a:pt x="935" y="6"/>
                </a:lnTo>
                <a:lnTo>
                  <a:pt x="839" y="0"/>
                </a:lnTo>
                <a:close/>
              </a:path>
            </a:pathLst>
          </a:custGeom>
          <a:solidFill>
            <a:srgbClr val="F2F2F2"/>
          </a:solidFill>
          <a:ln w="0">
            <a:solidFill>
              <a:srgbClr val="FAFCF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" name="Freeform 12"/>
          <p:cNvSpPr>
            <a:spLocks/>
          </p:cNvSpPr>
          <p:nvPr/>
        </p:nvSpPr>
        <p:spPr bwMode="auto">
          <a:xfrm>
            <a:off x="4081051" y="3618286"/>
            <a:ext cx="793368" cy="124651"/>
          </a:xfrm>
          <a:custGeom>
            <a:avLst/>
            <a:gdLst>
              <a:gd name="T0" fmla="*/ 499 w 541"/>
              <a:gd name="T1" fmla="*/ 85 h 85"/>
              <a:gd name="T2" fmla="*/ 42 w 541"/>
              <a:gd name="T3" fmla="*/ 85 h 85"/>
              <a:gd name="T4" fmla="*/ 24 w 541"/>
              <a:gd name="T5" fmla="*/ 81 h 85"/>
              <a:gd name="T6" fmla="*/ 12 w 541"/>
              <a:gd name="T7" fmla="*/ 72 h 85"/>
              <a:gd name="T8" fmla="*/ 1 w 541"/>
              <a:gd name="T9" fmla="*/ 58 h 85"/>
              <a:gd name="T10" fmla="*/ 0 w 541"/>
              <a:gd name="T11" fmla="*/ 41 h 85"/>
              <a:gd name="T12" fmla="*/ 1 w 541"/>
              <a:gd name="T13" fmla="*/ 25 h 85"/>
              <a:gd name="T14" fmla="*/ 12 w 541"/>
              <a:gd name="T15" fmla="*/ 13 h 85"/>
              <a:gd name="T16" fmla="*/ 24 w 541"/>
              <a:gd name="T17" fmla="*/ 2 h 85"/>
              <a:gd name="T18" fmla="*/ 42 w 541"/>
              <a:gd name="T19" fmla="*/ 0 h 85"/>
              <a:gd name="T20" fmla="*/ 499 w 541"/>
              <a:gd name="T21" fmla="*/ 0 h 85"/>
              <a:gd name="T22" fmla="*/ 515 w 541"/>
              <a:gd name="T23" fmla="*/ 2 h 85"/>
              <a:gd name="T24" fmla="*/ 529 w 541"/>
              <a:gd name="T25" fmla="*/ 13 h 85"/>
              <a:gd name="T26" fmla="*/ 538 w 541"/>
              <a:gd name="T27" fmla="*/ 25 h 85"/>
              <a:gd name="T28" fmla="*/ 541 w 541"/>
              <a:gd name="T29" fmla="*/ 41 h 85"/>
              <a:gd name="T30" fmla="*/ 538 w 541"/>
              <a:gd name="T31" fmla="*/ 58 h 85"/>
              <a:gd name="T32" fmla="*/ 529 w 541"/>
              <a:gd name="T33" fmla="*/ 72 h 85"/>
              <a:gd name="T34" fmla="*/ 515 w 541"/>
              <a:gd name="T35" fmla="*/ 81 h 85"/>
              <a:gd name="T36" fmla="*/ 499 w 541"/>
              <a:gd name="T37" fmla="*/ 85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41" h="85">
                <a:moveTo>
                  <a:pt x="499" y="85"/>
                </a:moveTo>
                <a:lnTo>
                  <a:pt x="42" y="85"/>
                </a:lnTo>
                <a:lnTo>
                  <a:pt x="24" y="81"/>
                </a:lnTo>
                <a:lnTo>
                  <a:pt x="12" y="72"/>
                </a:lnTo>
                <a:lnTo>
                  <a:pt x="1" y="58"/>
                </a:lnTo>
                <a:lnTo>
                  <a:pt x="0" y="41"/>
                </a:lnTo>
                <a:lnTo>
                  <a:pt x="1" y="25"/>
                </a:lnTo>
                <a:lnTo>
                  <a:pt x="12" y="13"/>
                </a:lnTo>
                <a:lnTo>
                  <a:pt x="24" y="2"/>
                </a:lnTo>
                <a:lnTo>
                  <a:pt x="42" y="0"/>
                </a:lnTo>
                <a:lnTo>
                  <a:pt x="499" y="0"/>
                </a:lnTo>
                <a:lnTo>
                  <a:pt x="515" y="2"/>
                </a:lnTo>
                <a:lnTo>
                  <a:pt x="529" y="13"/>
                </a:lnTo>
                <a:lnTo>
                  <a:pt x="538" y="25"/>
                </a:lnTo>
                <a:lnTo>
                  <a:pt x="541" y="41"/>
                </a:lnTo>
                <a:lnTo>
                  <a:pt x="538" y="58"/>
                </a:lnTo>
                <a:lnTo>
                  <a:pt x="529" y="72"/>
                </a:lnTo>
                <a:lnTo>
                  <a:pt x="515" y="81"/>
                </a:lnTo>
                <a:lnTo>
                  <a:pt x="499" y="85"/>
                </a:lnTo>
                <a:close/>
              </a:path>
            </a:pathLst>
          </a:custGeom>
          <a:solidFill>
            <a:schemeClr val="accent2">
              <a:lumMod val="25000"/>
              <a:lumOff val="7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3"/>
          <p:cNvSpPr>
            <a:spLocks/>
          </p:cNvSpPr>
          <p:nvPr/>
        </p:nvSpPr>
        <p:spPr bwMode="auto">
          <a:xfrm>
            <a:off x="4563524" y="3467239"/>
            <a:ext cx="391551" cy="426746"/>
          </a:xfrm>
          <a:custGeom>
            <a:avLst/>
            <a:gdLst>
              <a:gd name="T0" fmla="*/ 0 w 267"/>
              <a:gd name="T1" fmla="*/ 291 h 291"/>
              <a:gd name="T2" fmla="*/ 144 w 267"/>
              <a:gd name="T3" fmla="*/ 144 h 291"/>
              <a:gd name="T4" fmla="*/ 0 w 267"/>
              <a:gd name="T5" fmla="*/ 0 h 291"/>
              <a:gd name="T6" fmla="*/ 123 w 267"/>
              <a:gd name="T7" fmla="*/ 0 h 291"/>
              <a:gd name="T8" fmla="*/ 267 w 267"/>
              <a:gd name="T9" fmla="*/ 144 h 291"/>
              <a:gd name="T10" fmla="*/ 123 w 267"/>
              <a:gd name="T11" fmla="*/ 291 h 291"/>
              <a:gd name="T12" fmla="*/ 0 w 267"/>
              <a:gd name="T13" fmla="*/ 291 h 2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67" h="291">
                <a:moveTo>
                  <a:pt x="0" y="291"/>
                </a:moveTo>
                <a:lnTo>
                  <a:pt x="144" y="144"/>
                </a:lnTo>
                <a:lnTo>
                  <a:pt x="0" y="0"/>
                </a:lnTo>
                <a:lnTo>
                  <a:pt x="123" y="0"/>
                </a:lnTo>
                <a:lnTo>
                  <a:pt x="267" y="144"/>
                </a:lnTo>
                <a:lnTo>
                  <a:pt x="123" y="291"/>
                </a:lnTo>
                <a:lnTo>
                  <a:pt x="0" y="291"/>
                </a:lnTo>
                <a:close/>
              </a:path>
            </a:pathLst>
          </a:custGeom>
          <a:solidFill>
            <a:schemeClr val="accent2">
              <a:lumMod val="25000"/>
              <a:lumOff val="7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14"/>
          <p:cNvSpPr>
            <a:spLocks/>
          </p:cNvSpPr>
          <p:nvPr/>
        </p:nvSpPr>
        <p:spPr bwMode="auto">
          <a:xfrm>
            <a:off x="7206127" y="3618286"/>
            <a:ext cx="794834" cy="124651"/>
          </a:xfrm>
          <a:custGeom>
            <a:avLst/>
            <a:gdLst>
              <a:gd name="T0" fmla="*/ 499 w 542"/>
              <a:gd name="T1" fmla="*/ 85 h 85"/>
              <a:gd name="T2" fmla="*/ 42 w 542"/>
              <a:gd name="T3" fmla="*/ 85 h 85"/>
              <a:gd name="T4" fmla="*/ 25 w 542"/>
              <a:gd name="T5" fmla="*/ 81 h 85"/>
              <a:gd name="T6" fmla="*/ 12 w 542"/>
              <a:gd name="T7" fmla="*/ 72 h 85"/>
              <a:gd name="T8" fmla="*/ 4 w 542"/>
              <a:gd name="T9" fmla="*/ 58 h 85"/>
              <a:gd name="T10" fmla="*/ 0 w 542"/>
              <a:gd name="T11" fmla="*/ 41 h 85"/>
              <a:gd name="T12" fmla="*/ 4 w 542"/>
              <a:gd name="T13" fmla="*/ 25 h 85"/>
              <a:gd name="T14" fmla="*/ 12 w 542"/>
              <a:gd name="T15" fmla="*/ 13 h 85"/>
              <a:gd name="T16" fmla="*/ 25 w 542"/>
              <a:gd name="T17" fmla="*/ 2 h 85"/>
              <a:gd name="T18" fmla="*/ 42 w 542"/>
              <a:gd name="T19" fmla="*/ 0 h 85"/>
              <a:gd name="T20" fmla="*/ 499 w 542"/>
              <a:gd name="T21" fmla="*/ 0 h 85"/>
              <a:gd name="T22" fmla="*/ 515 w 542"/>
              <a:gd name="T23" fmla="*/ 2 h 85"/>
              <a:gd name="T24" fmla="*/ 529 w 542"/>
              <a:gd name="T25" fmla="*/ 13 h 85"/>
              <a:gd name="T26" fmla="*/ 538 w 542"/>
              <a:gd name="T27" fmla="*/ 25 h 85"/>
              <a:gd name="T28" fmla="*/ 542 w 542"/>
              <a:gd name="T29" fmla="*/ 41 h 85"/>
              <a:gd name="T30" fmla="*/ 538 w 542"/>
              <a:gd name="T31" fmla="*/ 58 h 85"/>
              <a:gd name="T32" fmla="*/ 529 w 542"/>
              <a:gd name="T33" fmla="*/ 72 h 85"/>
              <a:gd name="T34" fmla="*/ 515 w 542"/>
              <a:gd name="T35" fmla="*/ 81 h 85"/>
              <a:gd name="T36" fmla="*/ 499 w 542"/>
              <a:gd name="T37" fmla="*/ 85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42" h="85">
                <a:moveTo>
                  <a:pt x="499" y="85"/>
                </a:moveTo>
                <a:lnTo>
                  <a:pt x="42" y="85"/>
                </a:lnTo>
                <a:lnTo>
                  <a:pt x="25" y="81"/>
                </a:lnTo>
                <a:lnTo>
                  <a:pt x="12" y="72"/>
                </a:lnTo>
                <a:lnTo>
                  <a:pt x="4" y="58"/>
                </a:lnTo>
                <a:lnTo>
                  <a:pt x="0" y="41"/>
                </a:lnTo>
                <a:lnTo>
                  <a:pt x="4" y="25"/>
                </a:lnTo>
                <a:lnTo>
                  <a:pt x="12" y="13"/>
                </a:lnTo>
                <a:lnTo>
                  <a:pt x="25" y="2"/>
                </a:lnTo>
                <a:lnTo>
                  <a:pt x="42" y="0"/>
                </a:lnTo>
                <a:lnTo>
                  <a:pt x="499" y="0"/>
                </a:lnTo>
                <a:lnTo>
                  <a:pt x="515" y="2"/>
                </a:lnTo>
                <a:lnTo>
                  <a:pt x="529" y="13"/>
                </a:lnTo>
                <a:lnTo>
                  <a:pt x="538" y="25"/>
                </a:lnTo>
                <a:lnTo>
                  <a:pt x="542" y="41"/>
                </a:lnTo>
                <a:lnTo>
                  <a:pt x="538" y="58"/>
                </a:lnTo>
                <a:lnTo>
                  <a:pt x="529" y="72"/>
                </a:lnTo>
                <a:lnTo>
                  <a:pt x="515" y="81"/>
                </a:lnTo>
                <a:lnTo>
                  <a:pt x="499" y="85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15"/>
          <p:cNvSpPr>
            <a:spLocks/>
          </p:cNvSpPr>
          <p:nvPr/>
        </p:nvSpPr>
        <p:spPr bwMode="auto">
          <a:xfrm>
            <a:off x="7688600" y="3467239"/>
            <a:ext cx="391551" cy="426746"/>
          </a:xfrm>
          <a:custGeom>
            <a:avLst/>
            <a:gdLst>
              <a:gd name="T0" fmla="*/ 0 w 267"/>
              <a:gd name="T1" fmla="*/ 291 h 291"/>
              <a:gd name="T2" fmla="*/ 144 w 267"/>
              <a:gd name="T3" fmla="*/ 144 h 291"/>
              <a:gd name="T4" fmla="*/ 0 w 267"/>
              <a:gd name="T5" fmla="*/ 0 h 291"/>
              <a:gd name="T6" fmla="*/ 123 w 267"/>
              <a:gd name="T7" fmla="*/ 0 h 291"/>
              <a:gd name="T8" fmla="*/ 267 w 267"/>
              <a:gd name="T9" fmla="*/ 144 h 291"/>
              <a:gd name="T10" fmla="*/ 123 w 267"/>
              <a:gd name="T11" fmla="*/ 291 h 291"/>
              <a:gd name="T12" fmla="*/ 0 w 267"/>
              <a:gd name="T13" fmla="*/ 291 h 2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67" h="291">
                <a:moveTo>
                  <a:pt x="0" y="291"/>
                </a:moveTo>
                <a:lnTo>
                  <a:pt x="144" y="144"/>
                </a:lnTo>
                <a:lnTo>
                  <a:pt x="0" y="0"/>
                </a:lnTo>
                <a:lnTo>
                  <a:pt x="123" y="0"/>
                </a:lnTo>
                <a:lnTo>
                  <a:pt x="267" y="144"/>
                </a:lnTo>
                <a:lnTo>
                  <a:pt x="123" y="291"/>
                </a:lnTo>
                <a:lnTo>
                  <a:pt x="0" y="291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Rectangle 16"/>
          <p:cNvSpPr>
            <a:spLocks noChangeArrowheads="1"/>
          </p:cNvSpPr>
          <p:nvPr/>
        </p:nvSpPr>
        <p:spPr bwMode="auto">
          <a:xfrm>
            <a:off x="4037057" y="3848525"/>
            <a:ext cx="285965" cy="43994"/>
          </a:xfrm>
          <a:prstGeom prst="rect">
            <a:avLst/>
          </a:prstGeom>
          <a:solidFill>
            <a:schemeClr val="accent2">
              <a:lumMod val="25000"/>
              <a:lumOff val="75000"/>
            </a:schemeClr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17"/>
          <p:cNvSpPr>
            <a:spLocks/>
          </p:cNvSpPr>
          <p:nvPr/>
        </p:nvSpPr>
        <p:spPr bwMode="auto">
          <a:xfrm>
            <a:off x="3972531" y="3801597"/>
            <a:ext cx="131983" cy="134916"/>
          </a:xfrm>
          <a:custGeom>
            <a:avLst/>
            <a:gdLst>
              <a:gd name="T0" fmla="*/ 46 w 90"/>
              <a:gd name="T1" fmla="*/ 0 h 92"/>
              <a:gd name="T2" fmla="*/ 28 w 90"/>
              <a:gd name="T3" fmla="*/ 4 h 92"/>
              <a:gd name="T4" fmla="*/ 14 w 90"/>
              <a:gd name="T5" fmla="*/ 14 h 92"/>
              <a:gd name="T6" fmla="*/ 3 w 90"/>
              <a:gd name="T7" fmla="*/ 28 h 92"/>
              <a:gd name="T8" fmla="*/ 0 w 90"/>
              <a:gd name="T9" fmla="*/ 46 h 92"/>
              <a:gd name="T10" fmla="*/ 3 w 90"/>
              <a:gd name="T11" fmla="*/ 63 h 92"/>
              <a:gd name="T12" fmla="*/ 14 w 90"/>
              <a:gd name="T13" fmla="*/ 77 h 92"/>
              <a:gd name="T14" fmla="*/ 28 w 90"/>
              <a:gd name="T15" fmla="*/ 88 h 92"/>
              <a:gd name="T16" fmla="*/ 46 w 90"/>
              <a:gd name="T17" fmla="*/ 92 h 92"/>
              <a:gd name="T18" fmla="*/ 63 w 90"/>
              <a:gd name="T19" fmla="*/ 88 h 92"/>
              <a:gd name="T20" fmla="*/ 77 w 90"/>
              <a:gd name="T21" fmla="*/ 77 h 92"/>
              <a:gd name="T22" fmla="*/ 86 w 90"/>
              <a:gd name="T23" fmla="*/ 63 h 92"/>
              <a:gd name="T24" fmla="*/ 90 w 90"/>
              <a:gd name="T25" fmla="*/ 46 h 92"/>
              <a:gd name="T26" fmla="*/ 86 w 90"/>
              <a:gd name="T27" fmla="*/ 28 h 92"/>
              <a:gd name="T28" fmla="*/ 77 w 90"/>
              <a:gd name="T29" fmla="*/ 14 h 92"/>
              <a:gd name="T30" fmla="*/ 63 w 90"/>
              <a:gd name="T31" fmla="*/ 4 h 92"/>
              <a:gd name="T32" fmla="*/ 46 w 90"/>
              <a:gd name="T33" fmla="*/ 0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90" h="92">
                <a:moveTo>
                  <a:pt x="46" y="0"/>
                </a:moveTo>
                <a:lnTo>
                  <a:pt x="28" y="4"/>
                </a:lnTo>
                <a:lnTo>
                  <a:pt x="14" y="14"/>
                </a:lnTo>
                <a:lnTo>
                  <a:pt x="3" y="28"/>
                </a:lnTo>
                <a:lnTo>
                  <a:pt x="0" y="46"/>
                </a:lnTo>
                <a:lnTo>
                  <a:pt x="3" y="63"/>
                </a:lnTo>
                <a:lnTo>
                  <a:pt x="14" y="77"/>
                </a:lnTo>
                <a:lnTo>
                  <a:pt x="28" y="88"/>
                </a:lnTo>
                <a:lnTo>
                  <a:pt x="46" y="92"/>
                </a:lnTo>
                <a:lnTo>
                  <a:pt x="63" y="88"/>
                </a:lnTo>
                <a:lnTo>
                  <a:pt x="77" y="77"/>
                </a:lnTo>
                <a:lnTo>
                  <a:pt x="86" y="63"/>
                </a:lnTo>
                <a:lnTo>
                  <a:pt x="90" y="46"/>
                </a:lnTo>
                <a:lnTo>
                  <a:pt x="86" y="28"/>
                </a:lnTo>
                <a:lnTo>
                  <a:pt x="77" y="14"/>
                </a:lnTo>
                <a:lnTo>
                  <a:pt x="63" y="4"/>
                </a:lnTo>
                <a:lnTo>
                  <a:pt x="46" y="0"/>
                </a:lnTo>
                <a:close/>
              </a:path>
            </a:pathLst>
          </a:custGeom>
          <a:solidFill>
            <a:schemeClr val="accent2">
              <a:lumMod val="25000"/>
              <a:lumOff val="7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Freeform 18"/>
          <p:cNvSpPr>
            <a:spLocks/>
          </p:cNvSpPr>
          <p:nvPr/>
        </p:nvSpPr>
        <p:spPr bwMode="auto">
          <a:xfrm>
            <a:off x="1450180" y="2144471"/>
            <a:ext cx="3035620" cy="1533942"/>
          </a:xfrm>
          <a:custGeom>
            <a:avLst/>
            <a:gdLst>
              <a:gd name="T0" fmla="*/ 0 w 2070"/>
              <a:gd name="T1" fmla="*/ 1046 h 1046"/>
              <a:gd name="T2" fmla="*/ 21 w 2070"/>
              <a:gd name="T3" fmla="*/ 837 h 1046"/>
              <a:gd name="T4" fmla="*/ 83 w 2070"/>
              <a:gd name="T5" fmla="*/ 636 h 1046"/>
              <a:gd name="T6" fmla="*/ 179 w 2070"/>
              <a:gd name="T7" fmla="*/ 459 h 1046"/>
              <a:gd name="T8" fmla="*/ 310 w 2070"/>
              <a:gd name="T9" fmla="*/ 302 h 1046"/>
              <a:gd name="T10" fmla="*/ 466 w 2070"/>
              <a:gd name="T11" fmla="*/ 174 h 1046"/>
              <a:gd name="T12" fmla="*/ 645 w 2070"/>
              <a:gd name="T13" fmla="*/ 79 h 1046"/>
              <a:gd name="T14" fmla="*/ 846 w 2070"/>
              <a:gd name="T15" fmla="*/ 19 h 1046"/>
              <a:gd name="T16" fmla="*/ 1055 w 2070"/>
              <a:gd name="T17" fmla="*/ 0 h 1046"/>
              <a:gd name="T18" fmla="*/ 1233 w 2070"/>
              <a:gd name="T19" fmla="*/ 16 h 1046"/>
              <a:gd name="T20" fmla="*/ 1405 w 2070"/>
              <a:gd name="T21" fmla="*/ 61 h 1046"/>
              <a:gd name="T22" fmla="*/ 1560 w 2070"/>
              <a:gd name="T23" fmla="*/ 132 h 1046"/>
              <a:gd name="T24" fmla="*/ 1702 w 2070"/>
              <a:gd name="T25" fmla="*/ 228 h 1046"/>
              <a:gd name="T26" fmla="*/ 1827 w 2070"/>
              <a:gd name="T27" fmla="*/ 346 h 1046"/>
              <a:gd name="T28" fmla="*/ 1931 w 2070"/>
              <a:gd name="T29" fmla="*/ 480 h 1046"/>
              <a:gd name="T30" fmla="*/ 2012 w 2070"/>
              <a:gd name="T31" fmla="*/ 633 h 1046"/>
              <a:gd name="T32" fmla="*/ 2066 w 2070"/>
              <a:gd name="T33" fmla="*/ 796 h 1046"/>
              <a:gd name="T34" fmla="*/ 2068 w 2070"/>
              <a:gd name="T35" fmla="*/ 847 h 1046"/>
              <a:gd name="T36" fmla="*/ 2047 w 2070"/>
              <a:gd name="T37" fmla="*/ 891 h 1046"/>
              <a:gd name="T38" fmla="*/ 2008 w 2070"/>
              <a:gd name="T39" fmla="*/ 923 h 1046"/>
              <a:gd name="T40" fmla="*/ 1959 w 2070"/>
              <a:gd name="T41" fmla="*/ 933 h 1046"/>
              <a:gd name="T42" fmla="*/ 1984 w 2070"/>
              <a:gd name="T43" fmla="*/ 900 h 1046"/>
              <a:gd name="T44" fmla="*/ 2022 w 2070"/>
              <a:gd name="T45" fmla="*/ 873 h 1046"/>
              <a:gd name="T46" fmla="*/ 2040 w 2070"/>
              <a:gd name="T47" fmla="*/ 828 h 1046"/>
              <a:gd name="T48" fmla="*/ 2010 w 2070"/>
              <a:gd name="T49" fmla="*/ 708 h 1046"/>
              <a:gd name="T50" fmla="*/ 1927 w 2070"/>
              <a:gd name="T51" fmla="*/ 532 h 1046"/>
              <a:gd name="T52" fmla="*/ 1817 w 2070"/>
              <a:gd name="T53" fmla="*/ 378 h 1046"/>
              <a:gd name="T54" fmla="*/ 1679 w 2070"/>
              <a:gd name="T55" fmla="*/ 248 h 1046"/>
              <a:gd name="T56" fmla="*/ 1521 w 2070"/>
              <a:gd name="T57" fmla="*/ 146 h 1046"/>
              <a:gd name="T58" fmla="*/ 1345 w 2070"/>
              <a:gd name="T59" fmla="*/ 74 h 1046"/>
              <a:gd name="T60" fmla="*/ 1155 w 2070"/>
              <a:gd name="T61" fmla="*/ 35 h 1046"/>
              <a:gd name="T62" fmla="*/ 965 w 2070"/>
              <a:gd name="T63" fmla="*/ 33 h 1046"/>
              <a:gd name="T64" fmla="*/ 790 w 2070"/>
              <a:gd name="T65" fmla="*/ 61 h 1046"/>
              <a:gd name="T66" fmla="*/ 623 w 2070"/>
              <a:gd name="T67" fmla="*/ 121 h 1046"/>
              <a:gd name="T68" fmla="*/ 468 w 2070"/>
              <a:gd name="T69" fmla="*/ 209 h 1046"/>
              <a:gd name="T70" fmla="*/ 331 w 2070"/>
              <a:gd name="T71" fmla="*/ 323 h 1046"/>
              <a:gd name="T72" fmla="*/ 215 w 2070"/>
              <a:gd name="T73" fmla="*/ 460 h 1046"/>
              <a:gd name="T74" fmla="*/ 125 w 2070"/>
              <a:gd name="T75" fmla="*/ 613 h 1046"/>
              <a:gd name="T76" fmla="*/ 65 w 2070"/>
              <a:gd name="T77" fmla="*/ 780 h 1046"/>
              <a:gd name="T78" fmla="*/ 33 w 2070"/>
              <a:gd name="T79" fmla="*/ 956 h 10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2070" h="1046">
                <a:moveTo>
                  <a:pt x="30" y="1046"/>
                </a:moveTo>
                <a:lnTo>
                  <a:pt x="0" y="1046"/>
                </a:lnTo>
                <a:lnTo>
                  <a:pt x="5" y="940"/>
                </a:lnTo>
                <a:lnTo>
                  <a:pt x="21" y="837"/>
                </a:lnTo>
                <a:lnTo>
                  <a:pt x="47" y="735"/>
                </a:lnTo>
                <a:lnTo>
                  <a:pt x="83" y="636"/>
                </a:lnTo>
                <a:lnTo>
                  <a:pt x="127" y="545"/>
                </a:lnTo>
                <a:lnTo>
                  <a:pt x="179" y="459"/>
                </a:lnTo>
                <a:lnTo>
                  <a:pt x="241" y="378"/>
                </a:lnTo>
                <a:lnTo>
                  <a:pt x="310" y="302"/>
                </a:lnTo>
                <a:lnTo>
                  <a:pt x="385" y="235"/>
                </a:lnTo>
                <a:lnTo>
                  <a:pt x="466" y="174"/>
                </a:lnTo>
                <a:lnTo>
                  <a:pt x="552" y="123"/>
                </a:lnTo>
                <a:lnTo>
                  <a:pt x="645" y="79"/>
                </a:lnTo>
                <a:lnTo>
                  <a:pt x="744" y="44"/>
                </a:lnTo>
                <a:lnTo>
                  <a:pt x="846" y="19"/>
                </a:lnTo>
                <a:lnTo>
                  <a:pt x="950" y="3"/>
                </a:lnTo>
                <a:lnTo>
                  <a:pt x="1055" y="0"/>
                </a:lnTo>
                <a:lnTo>
                  <a:pt x="1145" y="3"/>
                </a:lnTo>
                <a:lnTo>
                  <a:pt x="1233" y="16"/>
                </a:lnTo>
                <a:lnTo>
                  <a:pt x="1319" y="35"/>
                </a:lnTo>
                <a:lnTo>
                  <a:pt x="1405" y="61"/>
                </a:lnTo>
                <a:lnTo>
                  <a:pt x="1484" y="93"/>
                </a:lnTo>
                <a:lnTo>
                  <a:pt x="1560" y="132"/>
                </a:lnTo>
                <a:lnTo>
                  <a:pt x="1634" y="177"/>
                </a:lnTo>
                <a:lnTo>
                  <a:pt x="1702" y="228"/>
                </a:lnTo>
                <a:lnTo>
                  <a:pt x="1767" y="285"/>
                </a:lnTo>
                <a:lnTo>
                  <a:pt x="1827" y="346"/>
                </a:lnTo>
                <a:lnTo>
                  <a:pt x="1882" y="411"/>
                </a:lnTo>
                <a:lnTo>
                  <a:pt x="1931" y="480"/>
                </a:lnTo>
                <a:lnTo>
                  <a:pt x="1975" y="555"/>
                </a:lnTo>
                <a:lnTo>
                  <a:pt x="2012" y="633"/>
                </a:lnTo>
                <a:lnTo>
                  <a:pt x="2043" y="713"/>
                </a:lnTo>
                <a:lnTo>
                  <a:pt x="2066" y="796"/>
                </a:lnTo>
                <a:lnTo>
                  <a:pt x="2070" y="822"/>
                </a:lnTo>
                <a:lnTo>
                  <a:pt x="2068" y="847"/>
                </a:lnTo>
                <a:lnTo>
                  <a:pt x="2059" y="870"/>
                </a:lnTo>
                <a:lnTo>
                  <a:pt x="2047" y="891"/>
                </a:lnTo>
                <a:lnTo>
                  <a:pt x="2029" y="910"/>
                </a:lnTo>
                <a:lnTo>
                  <a:pt x="2008" y="923"/>
                </a:lnTo>
                <a:lnTo>
                  <a:pt x="1984" y="931"/>
                </a:lnTo>
                <a:lnTo>
                  <a:pt x="1959" y="933"/>
                </a:lnTo>
                <a:lnTo>
                  <a:pt x="1959" y="903"/>
                </a:lnTo>
                <a:lnTo>
                  <a:pt x="1984" y="900"/>
                </a:lnTo>
                <a:lnTo>
                  <a:pt x="2005" y="889"/>
                </a:lnTo>
                <a:lnTo>
                  <a:pt x="2022" y="873"/>
                </a:lnTo>
                <a:lnTo>
                  <a:pt x="2035" y="852"/>
                </a:lnTo>
                <a:lnTo>
                  <a:pt x="2040" y="828"/>
                </a:lnTo>
                <a:lnTo>
                  <a:pt x="2038" y="803"/>
                </a:lnTo>
                <a:lnTo>
                  <a:pt x="2010" y="708"/>
                </a:lnTo>
                <a:lnTo>
                  <a:pt x="1973" y="619"/>
                </a:lnTo>
                <a:lnTo>
                  <a:pt x="1927" y="532"/>
                </a:lnTo>
                <a:lnTo>
                  <a:pt x="1876" y="453"/>
                </a:lnTo>
                <a:lnTo>
                  <a:pt x="1817" y="378"/>
                </a:lnTo>
                <a:lnTo>
                  <a:pt x="1752" y="309"/>
                </a:lnTo>
                <a:lnTo>
                  <a:pt x="1679" y="248"/>
                </a:lnTo>
                <a:lnTo>
                  <a:pt x="1604" y="193"/>
                </a:lnTo>
                <a:lnTo>
                  <a:pt x="1521" y="146"/>
                </a:lnTo>
                <a:lnTo>
                  <a:pt x="1435" y="105"/>
                </a:lnTo>
                <a:lnTo>
                  <a:pt x="1345" y="74"/>
                </a:lnTo>
                <a:lnTo>
                  <a:pt x="1250" y="49"/>
                </a:lnTo>
                <a:lnTo>
                  <a:pt x="1155" y="35"/>
                </a:lnTo>
                <a:lnTo>
                  <a:pt x="1055" y="30"/>
                </a:lnTo>
                <a:lnTo>
                  <a:pt x="965" y="33"/>
                </a:lnTo>
                <a:lnTo>
                  <a:pt x="876" y="44"/>
                </a:lnTo>
                <a:lnTo>
                  <a:pt x="790" y="61"/>
                </a:lnTo>
                <a:lnTo>
                  <a:pt x="703" y="88"/>
                </a:lnTo>
                <a:lnTo>
                  <a:pt x="623" y="121"/>
                </a:lnTo>
                <a:lnTo>
                  <a:pt x="543" y="161"/>
                </a:lnTo>
                <a:lnTo>
                  <a:pt x="468" y="209"/>
                </a:lnTo>
                <a:lnTo>
                  <a:pt x="397" y="263"/>
                </a:lnTo>
                <a:lnTo>
                  <a:pt x="331" y="323"/>
                </a:lnTo>
                <a:lnTo>
                  <a:pt x="269" y="390"/>
                </a:lnTo>
                <a:lnTo>
                  <a:pt x="215" y="460"/>
                </a:lnTo>
                <a:lnTo>
                  <a:pt x="167" y="536"/>
                </a:lnTo>
                <a:lnTo>
                  <a:pt x="125" y="613"/>
                </a:lnTo>
                <a:lnTo>
                  <a:pt x="91" y="696"/>
                </a:lnTo>
                <a:lnTo>
                  <a:pt x="65" y="780"/>
                </a:lnTo>
                <a:lnTo>
                  <a:pt x="46" y="866"/>
                </a:lnTo>
                <a:lnTo>
                  <a:pt x="33" y="956"/>
                </a:lnTo>
                <a:lnTo>
                  <a:pt x="30" y="1046"/>
                </a:lnTo>
                <a:close/>
              </a:path>
            </a:pathLst>
          </a:custGeom>
          <a:solidFill>
            <a:schemeClr val="accent2">
              <a:lumMod val="25000"/>
              <a:lumOff val="7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Rectangle 19"/>
          <p:cNvSpPr>
            <a:spLocks noChangeArrowheads="1"/>
          </p:cNvSpPr>
          <p:nvPr/>
        </p:nvSpPr>
        <p:spPr bwMode="auto">
          <a:xfrm>
            <a:off x="4037057" y="3468705"/>
            <a:ext cx="285965" cy="43994"/>
          </a:xfrm>
          <a:prstGeom prst="rect">
            <a:avLst/>
          </a:prstGeom>
          <a:solidFill>
            <a:schemeClr val="accent2">
              <a:lumMod val="25000"/>
              <a:lumOff val="75000"/>
            </a:schemeClr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20"/>
          <p:cNvSpPr>
            <a:spLocks/>
          </p:cNvSpPr>
          <p:nvPr/>
        </p:nvSpPr>
        <p:spPr bwMode="auto">
          <a:xfrm>
            <a:off x="3972531" y="3424710"/>
            <a:ext cx="131983" cy="134916"/>
          </a:xfrm>
          <a:custGeom>
            <a:avLst/>
            <a:gdLst>
              <a:gd name="T0" fmla="*/ 46 w 90"/>
              <a:gd name="T1" fmla="*/ 92 h 92"/>
              <a:gd name="T2" fmla="*/ 28 w 90"/>
              <a:gd name="T3" fmla="*/ 88 h 92"/>
              <a:gd name="T4" fmla="*/ 14 w 90"/>
              <a:gd name="T5" fmla="*/ 78 h 92"/>
              <a:gd name="T6" fmla="*/ 3 w 90"/>
              <a:gd name="T7" fmla="*/ 64 h 92"/>
              <a:gd name="T8" fmla="*/ 0 w 90"/>
              <a:gd name="T9" fmla="*/ 46 h 92"/>
              <a:gd name="T10" fmla="*/ 3 w 90"/>
              <a:gd name="T11" fmla="*/ 29 h 92"/>
              <a:gd name="T12" fmla="*/ 14 w 90"/>
              <a:gd name="T13" fmla="*/ 15 h 92"/>
              <a:gd name="T14" fmla="*/ 28 w 90"/>
              <a:gd name="T15" fmla="*/ 4 h 92"/>
              <a:gd name="T16" fmla="*/ 46 w 90"/>
              <a:gd name="T17" fmla="*/ 0 h 92"/>
              <a:gd name="T18" fmla="*/ 63 w 90"/>
              <a:gd name="T19" fmla="*/ 4 h 92"/>
              <a:gd name="T20" fmla="*/ 77 w 90"/>
              <a:gd name="T21" fmla="*/ 15 h 92"/>
              <a:gd name="T22" fmla="*/ 86 w 90"/>
              <a:gd name="T23" fmla="*/ 29 h 92"/>
              <a:gd name="T24" fmla="*/ 90 w 90"/>
              <a:gd name="T25" fmla="*/ 46 h 92"/>
              <a:gd name="T26" fmla="*/ 86 w 90"/>
              <a:gd name="T27" fmla="*/ 64 h 92"/>
              <a:gd name="T28" fmla="*/ 77 w 90"/>
              <a:gd name="T29" fmla="*/ 78 h 92"/>
              <a:gd name="T30" fmla="*/ 63 w 90"/>
              <a:gd name="T31" fmla="*/ 88 h 92"/>
              <a:gd name="T32" fmla="*/ 46 w 90"/>
              <a:gd name="T33" fmla="*/ 92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90" h="92">
                <a:moveTo>
                  <a:pt x="46" y="92"/>
                </a:moveTo>
                <a:lnTo>
                  <a:pt x="28" y="88"/>
                </a:lnTo>
                <a:lnTo>
                  <a:pt x="14" y="78"/>
                </a:lnTo>
                <a:lnTo>
                  <a:pt x="3" y="64"/>
                </a:lnTo>
                <a:lnTo>
                  <a:pt x="0" y="46"/>
                </a:lnTo>
                <a:lnTo>
                  <a:pt x="3" y="29"/>
                </a:lnTo>
                <a:lnTo>
                  <a:pt x="14" y="15"/>
                </a:lnTo>
                <a:lnTo>
                  <a:pt x="28" y="4"/>
                </a:lnTo>
                <a:lnTo>
                  <a:pt x="46" y="0"/>
                </a:lnTo>
                <a:lnTo>
                  <a:pt x="63" y="4"/>
                </a:lnTo>
                <a:lnTo>
                  <a:pt x="77" y="15"/>
                </a:lnTo>
                <a:lnTo>
                  <a:pt x="86" y="29"/>
                </a:lnTo>
                <a:lnTo>
                  <a:pt x="90" y="46"/>
                </a:lnTo>
                <a:lnTo>
                  <a:pt x="86" y="64"/>
                </a:lnTo>
                <a:lnTo>
                  <a:pt x="77" y="78"/>
                </a:lnTo>
                <a:lnTo>
                  <a:pt x="63" y="88"/>
                </a:lnTo>
                <a:lnTo>
                  <a:pt x="46" y="92"/>
                </a:lnTo>
                <a:close/>
              </a:path>
            </a:pathLst>
          </a:custGeom>
          <a:solidFill>
            <a:schemeClr val="accent2">
              <a:lumMod val="25000"/>
              <a:lumOff val="7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Freeform 21"/>
          <p:cNvSpPr>
            <a:spLocks/>
          </p:cNvSpPr>
          <p:nvPr/>
        </p:nvSpPr>
        <p:spPr bwMode="auto">
          <a:xfrm>
            <a:off x="7698866" y="2144471"/>
            <a:ext cx="3042953" cy="1536875"/>
          </a:xfrm>
          <a:custGeom>
            <a:avLst/>
            <a:gdLst>
              <a:gd name="T0" fmla="*/ 2043 w 2075"/>
              <a:gd name="T1" fmla="*/ 1048 h 1048"/>
              <a:gd name="T2" fmla="*/ 2024 w 2075"/>
              <a:gd name="T3" fmla="*/ 842 h 1048"/>
              <a:gd name="T4" fmla="*/ 1964 w 2075"/>
              <a:gd name="T5" fmla="*/ 652 h 1048"/>
              <a:gd name="T6" fmla="*/ 1869 w 2075"/>
              <a:gd name="T7" fmla="*/ 478 h 1048"/>
              <a:gd name="T8" fmla="*/ 1746 w 2075"/>
              <a:gd name="T9" fmla="*/ 328 h 1048"/>
              <a:gd name="T10" fmla="*/ 1595 w 2075"/>
              <a:gd name="T11" fmla="*/ 204 h 1048"/>
              <a:gd name="T12" fmla="*/ 1421 w 2075"/>
              <a:gd name="T13" fmla="*/ 109 h 1048"/>
              <a:gd name="T14" fmla="*/ 1231 w 2075"/>
              <a:gd name="T15" fmla="*/ 49 h 1048"/>
              <a:gd name="T16" fmla="*/ 1025 w 2075"/>
              <a:gd name="T17" fmla="*/ 30 h 1048"/>
              <a:gd name="T18" fmla="*/ 825 w 2075"/>
              <a:gd name="T19" fmla="*/ 49 h 1048"/>
              <a:gd name="T20" fmla="*/ 635 w 2075"/>
              <a:gd name="T21" fmla="*/ 107 h 1048"/>
              <a:gd name="T22" fmla="*/ 462 w 2075"/>
              <a:gd name="T23" fmla="*/ 200 h 1048"/>
              <a:gd name="T24" fmla="*/ 311 w 2075"/>
              <a:gd name="T25" fmla="*/ 321 h 1048"/>
              <a:gd name="T26" fmla="*/ 186 w 2075"/>
              <a:gd name="T27" fmla="*/ 473 h 1048"/>
              <a:gd name="T28" fmla="*/ 90 w 2075"/>
              <a:gd name="T29" fmla="*/ 645 h 1048"/>
              <a:gd name="T30" fmla="*/ 28 w 2075"/>
              <a:gd name="T31" fmla="*/ 837 h 1048"/>
              <a:gd name="T32" fmla="*/ 21 w 2075"/>
              <a:gd name="T33" fmla="*/ 745 h 1048"/>
              <a:gd name="T34" fmla="*/ 86 w 2075"/>
              <a:gd name="T35" fmla="*/ 580 h 1048"/>
              <a:gd name="T36" fmla="*/ 178 w 2075"/>
              <a:gd name="T37" fmla="*/ 430 h 1048"/>
              <a:gd name="T38" fmla="*/ 294 w 2075"/>
              <a:gd name="T39" fmla="*/ 297 h 1048"/>
              <a:gd name="T40" fmla="*/ 431 w 2075"/>
              <a:gd name="T41" fmla="*/ 183 h 1048"/>
              <a:gd name="T42" fmla="*/ 584 w 2075"/>
              <a:gd name="T43" fmla="*/ 96 h 1048"/>
              <a:gd name="T44" fmla="*/ 753 w 2075"/>
              <a:gd name="T45" fmla="*/ 35 h 1048"/>
              <a:gd name="T46" fmla="*/ 934 w 2075"/>
              <a:gd name="T47" fmla="*/ 3 h 1048"/>
              <a:gd name="T48" fmla="*/ 1131 w 2075"/>
              <a:gd name="T49" fmla="*/ 5 h 1048"/>
              <a:gd name="T50" fmla="*/ 1335 w 2075"/>
              <a:gd name="T51" fmla="*/ 45 h 1048"/>
              <a:gd name="T52" fmla="*/ 1525 w 2075"/>
              <a:gd name="T53" fmla="*/ 125 h 1048"/>
              <a:gd name="T54" fmla="*/ 1692 w 2075"/>
              <a:gd name="T55" fmla="*/ 237 h 1048"/>
              <a:gd name="T56" fmla="*/ 1836 w 2075"/>
              <a:gd name="T57" fmla="*/ 381 h 1048"/>
              <a:gd name="T58" fmla="*/ 1948 w 2075"/>
              <a:gd name="T59" fmla="*/ 548 h 1048"/>
              <a:gd name="T60" fmla="*/ 2028 w 2075"/>
              <a:gd name="T61" fmla="*/ 738 h 1048"/>
              <a:gd name="T62" fmla="*/ 2070 w 2075"/>
              <a:gd name="T63" fmla="*/ 942 h 10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075" h="1048">
                <a:moveTo>
                  <a:pt x="2075" y="1048"/>
                </a:moveTo>
                <a:lnTo>
                  <a:pt x="2043" y="1048"/>
                </a:lnTo>
                <a:lnTo>
                  <a:pt x="2038" y="944"/>
                </a:lnTo>
                <a:lnTo>
                  <a:pt x="2024" y="842"/>
                </a:lnTo>
                <a:lnTo>
                  <a:pt x="1998" y="745"/>
                </a:lnTo>
                <a:lnTo>
                  <a:pt x="1964" y="652"/>
                </a:lnTo>
                <a:lnTo>
                  <a:pt x="1920" y="562"/>
                </a:lnTo>
                <a:lnTo>
                  <a:pt x="1869" y="478"/>
                </a:lnTo>
                <a:lnTo>
                  <a:pt x="1811" y="401"/>
                </a:lnTo>
                <a:lnTo>
                  <a:pt x="1746" y="328"/>
                </a:lnTo>
                <a:lnTo>
                  <a:pt x="1672" y="262"/>
                </a:lnTo>
                <a:lnTo>
                  <a:pt x="1595" y="204"/>
                </a:lnTo>
                <a:lnTo>
                  <a:pt x="1511" y="153"/>
                </a:lnTo>
                <a:lnTo>
                  <a:pt x="1421" y="109"/>
                </a:lnTo>
                <a:lnTo>
                  <a:pt x="1328" y="75"/>
                </a:lnTo>
                <a:lnTo>
                  <a:pt x="1231" y="49"/>
                </a:lnTo>
                <a:lnTo>
                  <a:pt x="1129" y="35"/>
                </a:lnTo>
                <a:lnTo>
                  <a:pt x="1025" y="30"/>
                </a:lnTo>
                <a:lnTo>
                  <a:pt x="923" y="35"/>
                </a:lnTo>
                <a:lnTo>
                  <a:pt x="825" y="49"/>
                </a:lnTo>
                <a:lnTo>
                  <a:pt x="728" y="74"/>
                </a:lnTo>
                <a:lnTo>
                  <a:pt x="635" y="107"/>
                </a:lnTo>
                <a:lnTo>
                  <a:pt x="547" y="149"/>
                </a:lnTo>
                <a:lnTo>
                  <a:pt x="462" y="200"/>
                </a:lnTo>
                <a:lnTo>
                  <a:pt x="385" y="258"/>
                </a:lnTo>
                <a:lnTo>
                  <a:pt x="311" y="321"/>
                </a:lnTo>
                <a:lnTo>
                  <a:pt x="244" y="394"/>
                </a:lnTo>
                <a:lnTo>
                  <a:pt x="186" y="473"/>
                </a:lnTo>
                <a:lnTo>
                  <a:pt x="134" y="555"/>
                </a:lnTo>
                <a:lnTo>
                  <a:pt x="90" y="645"/>
                </a:lnTo>
                <a:lnTo>
                  <a:pt x="54" y="738"/>
                </a:lnTo>
                <a:lnTo>
                  <a:pt x="28" y="837"/>
                </a:lnTo>
                <a:lnTo>
                  <a:pt x="0" y="830"/>
                </a:lnTo>
                <a:lnTo>
                  <a:pt x="21" y="745"/>
                </a:lnTo>
                <a:lnTo>
                  <a:pt x="51" y="661"/>
                </a:lnTo>
                <a:lnTo>
                  <a:pt x="86" y="580"/>
                </a:lnTo>
                <a:lnTo>
                  <a:pt x="128" y="503"/>
                </a:lnTo>
                <a:lnTo>
                  <a:pt x="178" y="430"/>
                </a:lnTo>
                <a:lnTo>
                  <a:pt x="234" y="360"/>
                </a:lnTo>
                <a:lnTo>
                  <a:pt x="294" y="297"/>
                </a:lnTo>
                <a:lnTo>
                  <a:pt x="360" y="237"/>
                </a:lnTo>
                <a:lnTo>
                  <a:pt x="431" y="183"/>
                </a:lnTo>
                <a:lnTo>
                  <a:pt x="506" y="137"/>
                </a:lnTo>
                <a:lnTo>
                  <a:pt x="584" y="96"/>
                </a:lnTo>
                <a:lnTo>
                  <a:pt x="666" y="63"/>
                </a:lnTo>
                <a:lnTo>
                  <a:pt x="753" y="35"/>
                </a:lnTo>
                <a:lnTo>
                  <a:pt x="842" y="16"/>
                </a:lnTo>
                <a:lnTo>
                  <a:pt x="934" y="3"/>
                </a:lnTo>
                <a:lnTo>
                  <a:pt x="1025" y="0"/>
                </a:lnTo>
                <a:lnTo>
                  <a:pt x="1131" y="5"/>
                </a:lnTo>
                <a:lnTo>
                  <a:pt x="1234" y="19"/>
                </a:lnTo>
                <a:lnTo>
                  <a:pt x="1335" y="45"/>
                </a:lnTo>
                <a:lnTo>
                  <a:pt x="1433" y="82"/>
                </a:lnTo>
                <a:lnTo>
                  <a:pt x="1525" y="125"/>
                </a:lnTo>
                <a:lnTo>
                  <a:pt x="1611" y="177"/>
                </a:lnTo>
                <a:lnTo>
                  <a:pt x="1692" y="237"/>
                </a:lnTo>
                <a:lnTo>
                  <a:pt x="1767" y="306"/>
                </a:lnTo>
                <a:lnTo>
                  <a:pt x="1836" y="381"/>
                </a:lnTo>
                <a:lnTo>
                  <a:pt x="1896" y="462"/>
                </a:lnTo>
                <a:lnTo>
                  <a:pt x="1948" y="548"/>
                </a:lnTo>
                <a:lnTo>
                  <a:pt x="1992" y="640"/>
                </a:lnTo>
                <a:lnTo>
                  <a:pt x="2028" y="738"/>
                </a:lnTo>
                <a:lnTo>
                  <a:pt x="2054" y="838"/>
                </a:lnTo>
                <a:lnTo>
                  <a:pt x="2070" y="942"/>
                </a:lnTo>
                <a:lnTo>
                  <a:pt x="2075" y="1048"/>
                </a:lnTo>
                <a:close/>
              </a:path>
            </a:pathLst>
          </a:custGeom>
          <a:solidFill>
            <a:schemeClr val="accent2">
              <a:lumMod val="25000"/>
              <a:lumOff val="7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Freeform 24"/>
          <p:cNvSpPr>
            <a:spLocks/>
          </p:cNvSpPr>
          <p:nvPr/>
        </p:nvSpPr>
        <p:spPr bwMode="auto">
          <a:xfrm>
            <a:off x="4604586" y="2144471"/>
            <a:ext cx="3001892" cy="1368228"/>
          </a:xfrm>
          <a:custGeom>
            <a:avLst/>
            <a:gdLst>
              <a:gd name="T0" fmla="*/ 1744 w 2047"/>
              <a:gd name="T1" fmla="*/ 933 h 933"/>
              <a:gd name="T2" fmla="*/ 1936 w 2047"/>
              <a:gd name="T3" fmla="*/ 903 h 933"/>
              <a:gd name="T4" fmla="*/ 1982 w 2047"/>
              <a:gd name="T5" fmla="*/ 889 h 933"/>
              <a:gd name="T6" fmla="*/ 2011 w 2047"/>
              <a:gd name="T7" fmla="*/ 852 h 933"/>
              <a:gd name="T8" fmla="*/ 2015 w 2047"/>
              <a:gd name="T9" fmla="*/ 803 h 933"/>
              <a:gd name="T10" fmla="*/ 1950 w 2047"/>
              <a:gd name="T11" fmla="*/ 617 h 933"/>
              <a:gd name="T12" fmla="*/ 1851 w 2047"/>
              <a:gd name="T13" fmla="*/ 452 h 933"/>
              <a:gd name="T14" fmla="*/ 1727 w 2047"/>
              <a:gd name="T15" fmla="*/ 307 h 933"/>
              <a:gd name="T16" fmla="*/ 1577 w 2047"/>
              <a:gd name="T17" fmla="*/ 190 h 933"/>
              <a:gd name="T18" fmla="*/ 1408 w 2047"/>
              <a:gd name="T19" fmla="*/ 103 h 933"/>
              <a:gd name="T20" fmla="*/ 1222 w 2047"/>
              <a:gd name="T21" fmla="*/ 47 h 933"/>
              <a:gd name="T22" fmla="*/ 1025 w 2047"/>
              <a:gd name="T23" fmla="*/ 30 h 933"/>
              <a:gd name="T24" fmla="*/ 824 w 2047"/>
              <a:gd name="T25" fmla="*/ 49 h 933"/>
              <a:gd name="T26" fmla="*/ 636 w 2047"/>
              <a:gd name="T27" fmla="*/ 107 h 933"/>
              <a:gd name="T28" fmla="*/ 464 w 2047"/>
              <a:gd name="T29" fmla="*/ 200 h 933"/>
              <a:gd name="T30" fmla="*/ 311 w 2047"/>
              <a:gd name="T31" fmla="*/ 321 h 933"/>
              <a:gd name="T32" fmla="*/ 186 w 2047"/>
              <a:gd name="T33" fmla="*/ 473 h 933"/>
              <a:gd name="T34" fmla="*/ 89 w 2047"/>
              <a:gd name="T35" fmla="*/ 645 h 933"/>
              <a:gd name="T36" fmla="*/ 28 w 2047"/>
              <a:gd name="T37" fmla="*/ 837 h 933"/>
              <a:gd name="T38" fmla="*/ 21 w 2047"/>
              <a:gd name="T39" fmla="*/ 745 h 933"/>
              <a:gd name="T40" fmla="*/ 86 w 2047"/>
              <a:gd name="T41" fmla="*/ 580 h 933"/>
              <a:gd name="T42" fmla="*/ 179 w 2047"/>
              <a:gd name="T43" fmla="*/ 430 h 933"/>
              <a:gd name="T44" fmla="*/ 295 w 2047"/>
              <a:gd name="T45" fmla="*/ 297 h 933"/>
              <a:gd name="T46" fmla="*/ 432 w 2047"/>
              <a:gd name="T47" fmla="*/ 183 h 933"/>
              <a:gd name="T48" fmla="*/ 585 w 2047"/>
              <a:gd name="T49" fmla="*/ 96 h 933"/>
              <a:gd name="T50" fmla="*/ 754 w 2047"/>
              <a:gd name="T51" fmla="*/ 35 h 933"/>
              <a:gd name="T52" fmla="*/ 933 w 2047"/>
              <a:gd name="T53" fmla="*/ 3 h 933"/>
              <a:gd name="T54" fmla="*/ 1115 w 2047"/>
              <a:gd name="T55" fmla="*/ 3 h 933"/>
              <a:gd name="T56" fmla="*/ 1290 w 2047"/>
              <a:gd name="T57" fmla="*/ 33 h 933"/>
              <a:gd name="T58" fmla="*/ 1458 w 2047"/>
              <a:gd name="T59" fmla="*/ 91 h 933"/>
              <a:gd name="T60" fmla="*/ 1607 w 2047"/>
              <a:gd name="T61" fmla="*/ 176 h 933"/>
              <a:gd name="T62" fmla="*/ 1742 w 2047"/>
              <a:gd name="T63" fmla="*/ 283 h 933"/>
              <a:gd name="T64" fmla="*/ 1857 w 2047"/>
              <a:gd name="T65" fmla="*/ 409 h 933"/>
              <a:gd name="T66" fmla="*/ 1952 w 2047"/>
              <a:gd name="T67" fmla="*/ 554 h 933"/>
              <a:gd name="T68" fmla="*/ 2020 w 2047"/>
              <a:gd name="T69" fmla="*/ 713 h 933"/>
              <a:gd name="T70" fmla="*/ 2047 w 2047"/>
              <a:gd name="T71" fmla="*/ 822 h 933"/>
              <a:gd name="T72" fmla="*/ 2036 w 2047"/>
              <a:gd name="T73" fmla="*/ 870 h 933"/>
              <a:gd name="T74" fmla="*/ 2006 w 2047"/>
              <a:gd name="T75" fmla="*/ 910 h 933"/>
              <a:gd name="T76" fmla="*/ 1962 w 2047"/>
              <a:gd name="T77" fmla="*/ 931 h 9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047" h="933">
                <a:moveTo>
                  <a:pt x="1936" y="933"/>
                </a:moveTo>
                <a:lnTo>
                  <a:pt x="1744" y="933"/>
                </a:lnTo>
                <a:lnTo>
                  <a:pt x="1744" y="903"/>
                </a:lnTo>
                <a:lnTo>
                  <a:pt x="1936" y="903"/>
                </a:lnTo>
                <a:lnTo>
                  <a:pt x="1960" y="900"/>
                </a:lnTo>
                <a:lnTo>
                  <a:pt x="1982" y="889"/>
                </a:lnTo>
                <a:lnTo>
                  <a:pt x="1999" y="873"/>
                </a:lnTo>
                <a:lnTo>
                  <a:pt x="2011" y="852"/>
                </a:lnTo>
                <a:lnTo>
                  <a:pt x="2017" y="828"/>
                </a:lnTo>
                <a:lnTo>
                  <a:pt x="2015" y="803"/>
                </a:lnTo>
                <a:lnTo>
                  <a:pt x="1987" y="708"/>
                </a:lnTo>
                <a:lnTo>
                  <a:pt x="1950" y="617"/>
                </a:lnTo>
                <a:lnTo>
                  <a:pt x="1904" y="531"/>
                </a:lnTo>
                <a:lnTo>
                  <a:pt x="1851" y="452"/>
                </a:lnTo>
                <a:lnTo>
                  <a:pt x="1793" y="376"/>
                </a:lnTo>
                <a:lnTo>
                  <a:pt x="1727" y="307"/>
                </a:lnTo>
                <a:lnTo>
                  <a:pt x="1654" y="246"/>
                </a:lnTo>
                <a:lnTo>
                  <a:pt x="1577" y="190"/>
                </a:lnTo>
                <a:lnTo>
                  <a:pt x="1494" y="142"/>
                </a:lnTo>
                <a:lnTo>
                  <a:pt x="1408" y="103"/>
                </a:lnTo>
                <a:lnTo>
                  <a:pt x="1317" y="72"/>
                </a:lnTo>
                <a:lnTo>
                  <a:pt x="1222" y="47"/>
                </a:lnTo>
                <a:lnTo>
                  <a:pt x="1125" y="33"/>
                </a:lnTo>
                <a:lnTo>
                  <a:pt x="1025" y="30"/>
                </a:lnTo>
                <a:lnTo>
                  <a:pt x="925" y="35"/>
                </a:lnTo>
                <a:lnTo>
                  <a:pt x="824" y="49"/>
                </a:lnTo>
                <a:lnTo>
                  <a:pt x="728" y="74"/>
                </a:lnTo>
                <a:lnTo>
                  <a:pt x="636" y="107"/>
                </a:lnTo>
                <a:lnTo>
                  <a:pt x="547" y="149"/>
                </a:lnTo>
                <a:lnTo>
                  <a:pt x="464" y="200"/>
                </a:lnTo>
                <a:lnTo>
                  <a:pt x="385" y="258"/>
                </a:lnTo>
                <a:lnTo>
                  <a:pt x="311" y="321"/>
                </a:lnTo>
                <a:lnTo>
                  <a:pt x="246" y="394"/>
                </a:lnTo>
                <a:lnTo>
                  <a:pt x="186" y="473"/>
                </a:lnTo>
                <a:lnTo>
                  <a:pt x="133" y="555"/>
                </a:lnTo>
                <a:lnTo>
                  <a:pt x="89" y="645"/>
                </a:lnTo>
                <a:lnTo>
                  <a:pt x="54" y="738"/>
                </a:lnTo>
                <a:lnTo>
                  <a:pt x="28" y="837"/>
                </a:lnTo>
                <a:lnTo>
                  <a:pt x="0" y="830"/>
                </a:lnTo>
                <a:lnTo>
                  <a:pt x="21" y="745"/>
                </a:lnTo>
                <a:lnTo>
                  <a:pt x="51" y="661"/>
                </a:lnTo>
                <a:lnTo>
                  <a:pt x="86" y="580"/>
                </a:lnTo>
                <a:lnTo>
                  <a:pt x="130" y="503"/>
                </a:lnTo>
                <a:lnTo>
                  <a:pt x="179" y="430"/>
                </a:lnTo>
                <a:lnTo>
                  <a:pt x="234" y="360"/>
                </a:lnTo>
                <a:lnTo>
                  <a:pt x="295" y="297"/>
                </a:lnTo>
                <a:lnTo>
                  <a:pt x="360" y="237"/>
                </a:lnTo>
                <a:lnTo>
                  <a:pt x="432" y="183"/>
                </a:lnTo>
                <a:lnTo>
                  <a:pt x="506" y="137"/>
                </a:lnTo>
                <a:lnTo>
                  <a:pt x="585" y="96"/>
                </a:lnTo>
                <a:lnTo>
                  <a:pt x="666" y="63"/>
                </a:lnTo>
                <a:lnTo>
                  <a:pt x="754" y="35"/>
                </a:lnTo>
                <a:lnTo>
                  <a:pt x="842" y="16"/>
                </a:lnTo>
                <a:lnTo>
                  <a:pt x="933" y="3"/>
                </a:lnTo>
                <a:lnTo>
                  <a:pt x="1025" y="0"/>
                </a:lnTo>
                <a:lnTo>
                  <a:pt x="1115" y="3"/>
                </a:lnTo>
                <a:lnTo>
                  <a:pt x="1204" y="14"/>
                </a:lnTo>
                <a:lnTo>
                  <a:pt x="1290" y="33"/>
                </a:lnTo>
                <a:lnTo>
                  <a:pt x="1377" y="60"/>
                </a:lnTo>
                <a:lnTo>
                  <a:pt x="1458" y="91"/>
                </a:lnTo>
                <a:lnTo>
                  <a:pt x="1533" y="130"/>
                </a:lnTo>
                <a:lnTo>
                  <a:pt x="1607" y="176"/>
                </a:lnTo>
                <a:lnTo>
                  <a:pt x="1677" y="227"/>
                </a:lnTo>
                <a:lnTo>
                  <a:pt x="1742" y="283"/>
                </a:lnTo>
                <a:lnTo>
                  <a:pt x="1802" y="343"/>
                </a:lnTo>
                <a:lnTo>
                  <a:pt x="1857" y="409"/>
                </a:lnTo>
                <a:lnTo>
                  <a:pt x="1906" y="478"/>
                </a:lnTo>
                <a:lnTo>
                  <a:pt x="1952" y="554"/>
                </a:lnTo>
                <a:lnTo>
                  <a:pt x="1989" y="633"/>
                </a:lnTo>
                <a:lnTo>
                  <a:pt x="2020" y="713"/>
                </a:lnTo>
                <a:lnTo>
                  <a:pt x="2045" y="796"/>
                </a:lnTo>
                <a:lnTo>
                  <a:pt x="2047" y="822"/>
                </a:lnTo>
                <a:lnTo>
                  <a:pt x="2045" y="847"/>
                </a:lnTo>
                <a:lnTo>
                  <a:pt x="2036" y="870"/>
                </a:lnTo>
                <a:lnTo>
                  <a:pt x="2024" y="891"/>
                </a:lnTo>
                <a:lnTo>
                  <a:pt x="2006" y="910"/>
                </a:lnTo>
                <a:lnTo>
                  <a:pt x="1985" y="923"/>
                </a:lnTo>
                <a:lnTo>
                  <a:pt x="1962" y="931"/>
                </a:lnTo>
                <a:lnTo>
                  <a:pt x="1936" y="933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853355" y="479943"/>
            <a:ext cx="10504353" cy="11439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4000" b="1" dirty="0">
                <a:solidFill>
                  <a:schemeClr val="accent2"/>
                </a:solidFill>
                <a:latin typeface="Josefin Sans Medium" pitchFamily="2" charset="0"/>
                <a:ea typeface="Josefin Sans" pitchFamily="2" charset="0"/>
              </a:rPr>
              <a:t>What does it mean?</a:t>
            </a:r>
          </a:p>
          <a:p>
            <a:pPr algn="ctr">
              <a:lnSpc>
                <a:spcPts val="4000"/>
              </a:lnSpc>
            </a:pPr>
            <a:r>
              <a:rPr lang="en-US" sz="4000" b="1" dirty="0">
                <a:solidFill>
                  <a:schemeClr val="accent2"/>
                </a:solidFill>
                <a:latin typeface="Josefin Sans Medium" pitchFamily="2" charset="0"/>
                <a:ea typeface="Josefin Sans" pitchFamily="2" charset="0"/>
              </a:rPr>
              <a:t>In the luteal phase…</a:t>
            </a:r>
          </a:p>
        </p:txBody>
      </p:sp>
      <p:sp>
        <p:nvSpPr>
          <p:cNvPr id="45" name="Rectangle 16"/>
          <p:cNvSpPr>
            <a:spLocks noChangeArrowheads="1"/>
          </p:cNvSpPr>
          <p:nvPr/>
        </p:nvSpPr>
        <p:spPr bwMode="auto">
          <a:xfrm>
            <a:off x="7162936" y="3848525"/>
            <a:ext cx="285965" cy="43994"/>
          </a:xfrm>
          <a:prstGeom prst="rect">
            <a:avLst/>
          </a:prstGeom>
          <a:solidFill>
            <a:schemeClr val="accent1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Freeform 17"/>
          <p:cNvSpPr>
            <a:spLocks/>
          </p:cNvSpPr>
          <p:nvPr/>
        </p:nvSpPr>
        <p:spPr bwMode="auto">
          <a:xfrm>
            <a:off x="7098410" y="3801597"/>
            <a:ext cx="131983" cy="134916"/>
          </a:xfrm>
          <a:custGeom>
            <a:avLst/>
            <a:gdLst>
              <a:gd name="T0" fmla="*/ 46 w 90"/>
              <a:gd name="T1" fmla="*/ 0 h 92"/>
              <a:gd name="T2" fmla="*/ 28 w 90"/>
              <a:gd name="T3" fmla="*/ 4 h 92"/>
              <a:gd name="T4" fmla="*/ 14 w 90"/>
              <a:gd name="T5" fmla="*/ 14 h 92"/>
              <a:gd name="T6" fmla="*/ 3 w 90"/>
              <a:gd name="T7" fmla="*/ 28 h 92"/>
              <a:gd name="T8" fmla="*/ 0 w 90"/>
              <a:gd name="T9" fmla="*/ 46 h 92"/>
              <a:gd name="T10" fmla="*/ 3 w 90"/>
              <a:gd name="T11" fmla="*/ 63 h 92"/>
              <a:gd name="T12" fmla="*/ 14 w 90"/>
              <a:gd name="T13" fmla="*/ 77 h 92"/>
              <a:gd name="T14" fmla="*/ 28 w 90"/>
              <a:gd name="T15" fmla="*/ 88 h 92"/>
              <a:gd name="T16" fmla="*/ 46 w 90"/>
              <a:gd name="T17" fmla="*/ 92 h 92"/>
              <a:gd name="T18" fmla="*/ 63 w 90"/>
              <a:gd name="T19" fmla="*/ 88 h 92"/>
              <a:gd name="T20" fmla="*/ 77 w 90"/>
              <a:gd name="T21" fmla="*/ 77 h 92"/>
              <a:gd name="T22" fmla="*/ 86 w 90"/>
              <a:gd name="T23" fmla="*/ 63 h 92"/>
              <a:gd name="T24" fmla="*/ 90 w 90"/>
              <a:gd name="T25" fmla="*/ 46 h 92"/>
              <a:gd name="T26" fmla="*/ 86 w 90"/>
              <a:gd name="T27" fmla="*/ 28 h 92"/>
              <a:gd name="T28" fmla="*/ 77 w 90"/>
              <a:gd name="T29" fmla="*/ 14 h 92"/>
              <a:gd name="T30" fmla="*/ 63 w 90"/>
              <a:gd name="T31" fmla="*/ 4 h 92"/>
              <a:gd name="T32" fmla="*/ 46 w 90"/>
              <a:gd name="T33" fmla="*/ 0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90" h="92">
                <a:moveTo>
                  <a:pt x="46" y="0"/>
                </a:moveTo>
                <a:lnTo>
                  <a:pt x="28" y="4"/>
                </a:lnTo>
                <a:lnTo>
                  <a:pt x="14" y="14"/>
                </a:lnTo>
                <a:lnTo>
                  <a:pt x="3" y="28"/>
                </a:lnTo>
                <a:lnTo>
                  <a:pt x="0" y="46"/>
                </a:lnTo>
                <a:lnTo>
                  <a:pt x="3" y="63"/>
                </a:lnTo>
                <a:lnTo>
                  <a:pt x="14" y="77"/>
                </a:lnTo>
                <a:lnTo>
                  <a:pt x="28" y="88"/>
                </a:lnTo>
                <a:lnTo>
                  <a:pt x="46" y="92"/>
                </a:lnTo>
                <a:lnTo>
                  <a:pt x="63" y="88"/>
                </a:lnTo>
                <a:lnTo>
                  <a:pt x="77" y="77"/>
                </a:lnTo>
                <a:lnTo>
                  <a:pt x="86" y="63"/>
                </a:lnTo>
                <a:lnTo>
                  <a:pt x="90" y="46"/>
                </a:lnTo>
                <a:lnTo>
                  <a:pt x="86" y="28"/>
                </a:lnTo>
                <a:lnTo>
                  <a:pt x="77" y="14"/>
                </a:lnTo>
                <a:lnTo>
                  <a:pt x="63" y="4"/>
                </a:lnTo>
                <a:lnTo>
                  <a:pt x="46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Freeform 20"/>
          <p:cNvSpPr>
            <a:spLocks/>
          </p:cNvSpPr>
          <p:nvPr/>
        </p:nvSpPr>
        <p:spPr bwMode="auto">
          <a:xfrm>
            <a:off x="7098410" y="3424710"/>
            <a:ext cx="131983" cy="134916"/>
          </a:xfrm>
          <a:custGeom>
            <a:avLst/>
            <a:gdLst>
              <a:gd name="T0" fmla="*/ 46 w 90"/>
              <a:gd name="T1" fmla="*/ 92 h 92"/>
              <a:gd name="T2" fmla="*/ 28 w 90"/>
              <a:gd name="T3" fmla="*/ 88 h 92"/>
              <a:gd name="T4" fmla="*/ 14 w 90"/>
              <a:gd name="T5" fmla="*/ 78 h 92"/>
              <a:gd name="T6" fmla="*/ 3 w 90"/>
              <a:gd name="T7" fmla="*/ 64 h 92"/>
              <a:gd name="T8" fmla="*/ 0 w 90"/>
              <a:gd name="T9" fmla="*/ 46 h 92"/>
              <a:gd name="T10" fmla="*/ 3 w 90"/>
              <a:gd name="T11" fmla="*/ 29 h 92"/>
              <a:gd name="T12" fmla="*/ 14 w 90"/>
              <a:gd name="T13" fmla="*/ 15 h 92"/>
              <a:gd name="T14" fmla="*/ 28 w 90"/>
              <a:gd name="T15" fmla="*/ 4 h 92"/>
              <a:gd name="T16" fmla="*/ 46 w 90"/>
              <a:gd name="T17" fmla="*/ 0 h 92"/>
              <a:gd name="T18" fmla="*/ 63 w 90"/>
              <a:gd name="T19" fmla="*/ 4 h 92"/>
              <a:gd name="T20" fmla="*/ 77 w 90"/>
              <a:gd name="T21" fmla="*/ 15 h 92"/>
              <a:gd name="T22" fmla="*/ 86 w 90"/>
              <a:gd name="T23" fmla="*/ 29 h 92"/>
              <a:gd name="T24" fmla="*/ 90 w 90"/>
              <a:gd name="T25" fmla="*/ 46 h 92"/>
              <a:gd name="T26" fmla="*/ 86 w 90"/>
              <a:gd name="T27" fmla="*/ 64 h 92"/>
              <a:gd name="T28" fmla="*/ 77 w 90"/>
              <a:gd name="T29" fmla="*/ 78 h 92"/>
              <a:gd name="T30" fmla="*/ 63 w 90"/>
              <a:gd name="T31" fmla="*/ 88 h 92"/>
              <a:gd name="T32" fmla="*/ 46 w 90"/>
              <a:gd name="T33" fmla="*/ 92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90" h="92">
                <a:moveTo>
                  <a:pt x="46" y="92"/>
                </a:moveTo>
                <a:lnTo>
                  <a:pt x="28" y="88"/>
                </a:lnTo>
                <a:lnTo>
                  <a:pt x="14" y="78"/>
                </a:lnTo>
                <a:lnTo>
                  <a:pt x="3" y="64"/>
                </a:lnTo>
                <a:lnTo>
                  <a:pt x="0" y="46"/>
                </a:lnTo>
                <a:lnTo>
                  <a:pt x="3" y="29"/>
                </a:lnTo>
                <a:lnTo>
                  <a:pt x="14" y="15"/>
                </a:lnTo>
                <a:lnTo>
                  <a:pt x="28" y="4"/>
                </a:lnTo>
                <a:lnTo>
                  <a:pt x="46" y="0"/>
                </a:lnTo>
                <a:lnTo>
                  <a:pt x="63" y="4"/>
                </a:lnTo>
                <a:lnTo>
                  <a:pt x="77" y="15"/>
                </a:lnTo>
                <a:lnTo>
                  <a:pt x="86" y="29"/>
                </a:lnTo>
                <a:lnTo>
                  <a:pt x="90" y="46"/>
                </a:lnTo>
                <a:lnTo>
                  <a:pt x="86" y="64"/>
                </a:lnTo>
                <a:lnTo>
                  <a:pt x="77" y="78"/>
                </a:lnTo>
                <a:lnTo>
                  <a:pt x="63" y="88"/>
                </a:lnTo>
                <a:lnTo>
                  <a:pt x="46" y="92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F6E2F52C-2FB6-1D4F-BE49-677C41DACB61}"/>
              </a:ext>
            </a:extLst>
          </p:cNvPr>
          <p:cNvSpPr/>
          <p:nvPr/>
        </p:nvSpPr>
        <p:spPr>
          <a:xfrm>
            <a:off x="1726922" y="2920037"/>
            <a:ext cx="220643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accent2"/>
                </a:solidFill>
                <a:cs typeface="Arial" panose="020B0604020202020204" pitchFamily="34" charset="0"/>
              </a:rPr>
              <a:t>If the estradiol levels are out of balance compared to the progesterone.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F6E2F52C-2FB6-1D4F-BE49-677C41DACB61}"/>
              </a:ext>
            </a:extLst>
          </p:cNvPr>
          <p:cNvSpPr/>
          <p:nvPr/>
        </p:nvSpPr>
        <p:spPr>
          <a:xfrm>
            <a:off x="5137267" y="3011806"/>
            <a:ext cx="18995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accent2"/>
                </a:solidFill>
                <a:cs typeface="Arial" panose="020B0604020202020204" pitchFamily="34" charset="0"/>
              </a:rPr>
              <a:t>Estradiol is elevated and/or progesterone </a:t>
            </a:r>
          </a:p>
          <a:p>
            <a:pPr algn="ctr"/>
            <a:r>
              <a:rPr lang="en-US" dirty="0">
                <a:solidFill>
                  <a:schemeClr val="accent2"/>
                </a:solidFill>
                <a:cs typeface="Arial" panose="020B0604020202020204" pitchFamily="34" charset="0"/>
              </a:rPr>
              <a:t>is low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F6E2F52C-2FB6-1D4F-BE49-677C41DACB61}"/>
              </a:ext>
            </a:extLst>
          </p:cNvPr>
          <p:cNvSpPr/>
          <p:nvPr/>
        </p:nvSpPr>
        <p:spPr>
          <a:xfrm>
            <a:off x="8332385" y="2741123"/>
            <a:ext cx="18995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accent2"/>
                </a:solidFill>
                <a:cs typeface="Arial" panose="020B0604020202020204" pitchFamily="34" charset="0"/>
              </a:rPr>
              <a:t>Term is shortened to “estrogen dominance” or “excessive estrogen”</a:t>
            </a:r>
          </a:p>
        </p:txBody>
      </p:sp>
    </p:spTree>
    <p:extLst>
      <p:ext uri="{BB962C8B-B14F-4D97-AF65-F5344CB8AC3E}">
        <p14:creationId xmlns:p14="http://schemas.microsoft.com/office/powerpoint/2010/main" val="24772400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706057" y="1186494"/>
            <a:ext cx="10799178" cy="4417453"/>
          </a:xfrm>
          <a:prstGeom prst="roundRect">
            <a:avLst>
              <a:gd name="adj" fmla="val 655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8E34BA9-4F99-4F2E-8D23-090A1972FD37}"/>
              </a:ext>
            </a:extLst>
          </p:cNvPr>
          <p:cNvSpPr txBox="1">
            <a:spLocks/>
          </p:cNvSpPr>
          <p:nvPr/>
        </p:nvSpPr>
        <p:spPr>
          <a:xfrm>
            <a:off x="1098947" y="2257920"/>
            <a:ext cx="5729467" cy="2954462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accent2"/>
                </a:solidFill>
                <a:latin typeface="Josefin Sans Medium" pitchFamily="2" charset="0"/>
              </a:rPr>
              <a:t>PMS</a:t>
            </a:r>
          </a:p>
          <a:p>
            <a:r>
              <a:rPr lang="en-US" sz="4000" dirty="0">
                <a:solidFill>
                  <a:schemeClr val="accent2"/>
                </a:solidFill>
                <a:latin typeface="Josefin Sans Medium" pitchFamily="2" charset="0"/>
              </a:rPr>
              <a:t>Fibroid or polyp growth</a:t>
            </a:r>
          </a:p>
          <a:p>
            <a:r>
              <a:rPr lang="en-US" sz="4000" dirty="0">
                <a:solidFill>
                  <a:schemeClr val="accent2"/>
                </a:solidFill>
                <a:latin typeface="Josefin Sans Medium" pitchFamily="2" charset="0"/>
              </a:rPr>
              <a:t>Heavy periods/clots</a:t>
            </a:r>
          </a:p>
          <a:p>
            <a:r>
              <a:rPr lang="en-US" sz="4000" dirty="0">
                <a:solidFill>
                  <a:schemeClr val="accent2"/>
                </a:solidFill>
                <a:latin typeface="Josefin Sans Medium" pitchFamily="2" charset="0"/>
              </a:rPr>
              <a:t>Cramps</a:t>
            </a:r>
          </a:p>
          <a:p>
            <a:r>
              <a:rPr lang="en-US" sz="4000" dirty="0">
                <a:solidFill>
                  <a:schemeClr val="accent2"/>
                </a:solidFill>
                <a:latin typeface="Josefin Sans Medium" pitchFamily="2" charset="0"/>
              </a:rPr>
              <a:t>Fuller, tender breasts</a:t>
            </a:r>
          </a:p>
          <a:p>
            <a:r>
              <a:rPr lang="en-US" sz="4000" dirty="0">
                <a:solidFill>
                  <a:schemeClr val="accent2"/>
                </a:solidFill>
                <a:latin typeface="Josefin Sans Medium" pitchFamily="2" charset="0"/>
              </a:rPr>
              <a:t>Mood swings</a:t>
            </a:r>
          </a:p>
          <a:p>
            <a:r>
              <a:rPr lang="en-US" sz="4000" dirty="0">
                <a:solidFill>
                  <a:schemeClr val="accent2"/>
                </a:solidFill>
                <a:latin typeface="Josefin Sans Medium" pitchFamily="2" charset="0"/>
              </a:rPr>
              <a:t>Worse endometriosis</a:t>
            </a:r>
          </a:p>
          <a:p>
            <a:endParaRPr lang="en-US" sz="5500" b="1" dirty="0">
              <a:solidFill>
                <a:schemeClr val="accent2"/>
              </a:solidFill>
              <a:latin typeface="Josefin Sans Medium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571"/>
          <a:stretch/>
        </p:blipFill>
        <p:spPr>
          <a:xfrm>
            <a:off x="900754" y="6033108"/>
            <a:ext cx="473121" cy="3888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571"/>
          <a:stretch/>
        </p:blipFill>
        <p:spPr>
          <a:xfrm>
            <a:off x="900754" y="6033108"/>
            <a:ext cx="473121" cy="3888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373875" y="6127601"/>
            <a:ext cx="2032929" cy="1949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7" dirty="0">
                <a:solidFill>
                  <a:schemeClr val="bg1"/>
                </a:solidFill>
              </a:rPr>
              <a:t>Copyright 2022: Carrie Jones, ND, FABNE, MPH</a:t>
            </a:r>
          </a:p>
        </p:txBody>
      </p:sp>
      <p:sp>
        <p:nvSpPr>
          <p:cNvPr id="13" name="Oval 12"/>
          <p:cNvSpPr/>
          <p:nvPr/>
        </p:nvSpPr>
        <p:spPr>
          <a:xfrm>
            <a:off x="916783" y="6050074"/>
            <a:ext cx="364330" cy="364330"/>
          </a:xfrm>
          <a:prstGeom prst="ellipse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653D28E-D9DD-B3C0-3CBA-310D2EE30EC1}"/>
              </a:ext>
            </a:extLst>
          </p:cNvPr>
          <p:cNvSpPr txBox="1"/>
          <p:nvPr/>
        </p:nvSpPr>
        <p:spPr>
          <a:xfrm>
            <a:off x="7221304" y="1270301"/>
            <a:ext cx="447940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+mj-lt"/>
              </a:rPr>
              <a:t>Cravings</a:t>
            </a:r>
          </a:p>
          <a:p>
            <a:r>
              <a:rPr lang="en-US" sz="4000" dirty="0">
                <a:latin typeface="+mj-lt"/>
              </a:rPr>
              <a:t>Hormonal acne</a:t>
            </a:r>
          </a:p>
          <a:p>
            <a:r>
              <a:rPr lang="en-US" sz="4000" dirty="0">
                <a:latin typeface="+mj-lt"/>
              </a:rPr>
              <a:t>Migraines*</a:t>
            </a:r>
          </a:p>
          <a:p>
            <a:r>
              <a:rPr lang="en-US" sz="4000" dirty="0">
                <a:latin typeface="+mj-lt"/>
              </a:rPr>
              <a:t>Bloating</a:t>
            </a:r>
          </a:p>
          <a:p>
            <a:r>
              <a:rPr lang="en-US" sz="4000" dirty="0">
                <a:latin typeface="+mj-lt"/>
              </a:rPr>
              <a:t>Insomnia</a:t>
            </a:r>
          </a:p>
          <a:p>
            <a:r>
              <a:rPr lang="en-US" sz="4000" dirty="0">
                <a:latin typeface="+mj-lt"/>
              </a:rPr>
              <a:t>Etc. </a:t>
            </a:r>
          </a:p>
          <a:p>
            <a:endParaRPr lang="en-US" sz="4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5776101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Custom 183">
      <a:dk1>
        <a:sysClr val="windowText" lastClr="000000"/>
      </a:dk1>
      <a:lt1>
        <a:sysClr val="window" lastClr="FFFFFF"/>
      </a:lt1>
      <a:dk2>
        <a:srgbClr val="0075CD"/>
      </a:dk2>
      <a:lt2>
        <a:srgbClr val="4AA8BC"/>
      </a:lt2>
      <a:accent1>
        <a:srgbClr val="BF5FA5"/>
      </a:accent1>
      <a:accent2>
        <a:srgbClr val="34273C"/>
      </a:accent2>
      <a:accent3>
        <a:srgbClr val="F1C0DA"/>
      </a:accent3>
      <a:accent4>
        <a:srgbClr val="F3C85E"/>
      </a:accent4>
      <a:accent5>
        <a:srgbClr val="2B455F"/>
      </a:accent5>
      <a:accent6>
        <a:srgbClr val="6C63FF"/>
      </a:accent6>
      <a:hlink>
        <a:srgbClr val="0563C1"/>
      </a:hlink>
      <a:folHlink>
        <a:srgbClr val="954F72"/>
      </a:folHlink>
    </a:clrScheme>
    <a:fontScheme name="Custom 53">
      <a:majorFont>
        <a:latin typeface="Josefin Sans Medium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Custom 183">
      <a:dk1>
        <a:sysClr val="windowText" lastClr="000000"/>
      </a:dk1>
      <a:lt1>
        <a:sysClr val="window" lastClr="FFFFFF"/>
      </a:lt1>
      <a:dk2>
        <a:srgbClr val="0075CD"/>
      </a:dk2>
      <a:lt2>
        <a:srgbClr val="4AA8BC"/>
      </a:lt2>
      <a:accent1>
        <a:srgbClr val="BF5FA5"/>
      </a:accent1>
      <a:accent2>
        <a:srgbClr val="34273C"/>
      </a:accent2>
      <a:accent3>
        <a:srgbClr val="F1C0DA"/>
      </a:accent3>
      <a:accent4>
        <a:srgbClr val="F3C85E"/>
      </a:accent4>
      <a:accent5>
        <a:srgbClr val="2B455F"/>
      </a:accent5>
      <a:accent6>
        <a:srgbClr val="6C63FF"/>
      </a:accent6>
      <a:hlink>
        <a:srgbClr val="0563C1"/>
      </a:hlink>
      <a:folHlink>
        <a:srgbClr val="954F72"/>
      </a:folHlink>
    </a:clrScheme>
    <a:fontScheme name="Custom 53">
      <a:majorFont>
        <a:latin typeface="Josefin Sans Medium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Custom 183">
      <a:dk1>
        <a:sysClr val="windowText" lastClr="000000"/>
      </a:dk1>
      <a:lt1>
        <a:sysClr val="window" lastClr="FFFFFF"/>
      </a:lt1>
      <a:dk2>
        <a:srgbClr val="0075CD"/>
      </a:dk2>
      <a:lt2>
        <a:srgbClr val="4AA8BC"/>
      </a:lt2>
      <a:accent1>
        <a:srgbClr val="BF5FA5"/>
      </a:accent1>
      <a:accent2>
        <a:srgbClr val="34273C"/>
      </a:accent2>
      <a:accent3>
        <a:srgbClr val="F1C0DA"/>
      </a:accent3>
      <a:accent4>
        <a:srgbClr val="F3C85E"/>
      </a:accent4>
      <a:accent5>
        <a:srgbClr val="2B455F"/>
      </a:accent5>
      <a:accent6>
        <a:srgbClr val="6C63FF"/>
      </a:accent6>
      <a:hlink>
        <a:srgbClr val="0563C1"/>
      </a:hlink>
      <a:folHlink>
        <a:srgbClr val="954F72"/>
      </a:folHlink>
    </a:clrScheme>
    <a:fontScheme name="Custom 53">
      <a:majorFont>
        <a:latin typeface="Josefin Sans Medium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1190</Words>
  <Application>Microsoft Macintosh PowerPoint</Application>
  <PresentationFormat>Widescreen</PresentationFormat>
  <Paragraphs>265</Paragraphs>
  <Slides>29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29</vt:i4>
      </vt:variant>
    </vt:vector>
  </HeadingPairs>
  <TitlesOfParts>
    <vt:vector size="39" baseType="lpstr">
      <vt:lpstr>Arial</vt:lpstr>
      <vt:lpstr>Calibri</vt:lpstr>
      <vt:lpstr>Century Gothic</vt:lpstr>
      <vt:lpstr>Helvetica</vt:lpstr>
      <vt:lpstr>Josefin Sans</vt:lpstr>
      <vt:lpstr>Josefin Sans Medium</vt:lpstr>
      <vt:lpstr>Open Sans</vt:lpstr>
      <vt:lpstr>1_Office Theme</vt:lpstr>
      <vt:lpstr>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Carrie Jones Nebeker</dc:creator>
  <cp:lastModifiedBy>Carrie Jones Nebeker</cp:lastModifiedBy>
  <cp:revision>10</cp:revision>
  <dcterms:created xsi:type="dcterms:W3CDTF">2022-08-11T18:42:09Z</dcterms:created>
  <dcterms:modified xsi:type="dcterms:W3CDTF">2022-08-23T17:35:33Z</dcterms:modified>
</cp:coreProperties>
</file>